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sldIdLst>
    <p:sldId id="256" r:id="rId2"/>
    <p:sldId id="257" r:id="rId3"/>
    <p:sldId id="259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303" r:id="rId13"/>
    <p:sldId id="304" r:id="rId14"/>
    <p:sldId id="268" r:id="rId15"/>
    <p:sldId id="270" r:id="rId16"/>
    <p:sldId id="271" r:id="rId17"/>
    <p:sldId id="315" r:id="rId18"/>
    <p:sldId id="316" r:id="rId19"/>
    <p:sldId id="273" r:id="rId20"/>
    <p:sldId id="284" r:id="rId21"/>
    <p:sldId id="282" r:id="rId22"/>
    <p:sldId id="314" r:id="rId23"/>
    <p:sldId id="287" r:id="rId24"/>
    <p:sldId id="286" r:id="rId25"/>
    <p:sldId id="283" r:id="rId26"/>
    <p:sldId id="285" r:id="rId27"/>
    <p:sldId id="272" r:id="rId28"/>
    <p:sldId id="291" r:id="rId29"/>
    <p:sldId id="269" r:id="rId30"/>
    <p:sldId id="292" r:id="rId31"/>
    <p:sldId id="306" r:id="rId32"/>
    <p:sldId id="289" r:id="rId33"/>
    <p:sldId id="290" r:id="rId34"/>
    <p:sldId id="296" r:id="rId35"/>
    <p:sldId id="294" r:id="rId36"/>
    <p:sldId id="293" r:id="rId37"/>
    <p:sldId id="295" r:id="rId38"/>
    <p:sldId id="297" r:id="rId39"/>
    <p:sldId id="298" r:id="rId40"/>
    <p:sldId id="299" r:id="rId41"/>
    <p:sldId id="301" r:id="rId42"/>
    <p:sldId id="274" r:id="rId43"/>
    <p:sldId id="279" r:id="rId44"/>
    <p:sldId id="275" r:id="rId45"/>
    <p:sldId id="277" r:id="rId46"/>
    <p:sldId id="278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88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-120" y="-4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" Type="http://schemas.openxmlformats.org/officeDocument/2006/relationships/image" Target="../media/image4.png"/><Relationship Id="rId2" Type="http://schemas.openxmlformats.org/officeDocument/2006/relationships/image" Target="../media/image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D0B3D9-6B94-4A61-9268-B125E3574650}" type="datetimeFigureOut">
              <a:rPr lang="en-US" smtClean="0"/>
              <a:t>1/26/16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A2C2F-EA75-46BF-96AE-881C29CDC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59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CC51437-BC8A-4928-84D8-258035A0B3BC}" type="slidenum">
              <a:rPr lang="en-US" altLang="en-US" sz="1200"/>
              <a:pPr/>
              <a:t>3</a:t>
            </a:fld>
            <a:endParaRPr lang="en-US" altLang="en-US" sz="1200"/>
          </a:p>
        </p:txBody>
      </p:sp>
      <p:sp>
        <p:nvSpPr>
          <p:cNvPr id="43010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defTabSz="457200" eaLnBrk="1" hangingPunct="1">
              <a:spcBef>
                <a:spcPct val="0"/>
              </a:spcBef>
            </a:pPr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4301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fld id="{CBDF89C9-BD9F-49EB-ACE4-70E38BA730B3}" type="slidenum">
              <a:rPr lang="en-US" altLang="en-US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/>
              <a:t>3</a:t>
            </a:fld>
            <a:endParaRPr lang="en-US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1211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04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04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1C8EF26-31E5-3446-8001-8D45C201B4FA}" type="slidenum">
              <a:rPr lang="en-US" sz="1200">
                <a:latin typeface="Calibri" charset="0"/>
              </a:rPr>
              <a:pPr eaLnBrk="1" hangingPunct="1"/>
              <a:t>46</a:t>
            </a:fld>
            <a:endParaRPr 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502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3031B25-96BA-4B8F-A81A-8F9E29978148}" type="slidenum">
              <a:rPr lang="en-US" altLang="en-US" sz="1200"/>
              <a:pPr/>
              <a:t>4</a:t>
            </a:fld>
            <a:endParaRPr lang="en-US" altLang="en-US" sz="1200"/>
          </a:p>
        </p:txBody>
      </p:sp>
      <p:sp>
        <p:nvSpPr>
          <p:cNvPr id="4505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33" tIns="45717" rIns="91433" bIns="45717"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018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A04F244-7291-439E-B144-24FEB18B388F}" type="slidenum">
              <a:rPr lang="en-US" altLang="en-US" sz="1200"/>
              <a:pPr/>
              <a:t>5</a:t>
            </a:fld>
            <a:endParaRPr lang="en-US" altLang="en-US" sz="1200"/>
          </a:p>
        </p:txBody>
      </p:sp>
      <p:sp>
        <p:nvSpPr>
          <p:cNvPr id="49154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5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33" tIns="45717" rIns="91433" bIns="45717"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143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46B7244-1CBD-4B8B-B89C-CFCC4B40BC36}" type="slidenum">
              <a:rPr lang="en-US" altLang="en-US" sz="1200"/>
              <a:pPr/>
              <a:t>6</a:t>
            </a:fld>
            <a:endParaRPr lang="en-US" altLang="en-US" sz="1200"/>
          </a:p>
        </p:txBody>
      </p:sp>
      <p:sp>
        <p:nvSpPr>
          <p:cNvPr id="4710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33" tIns="45717" rIns="91433" bIns="45717"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71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3212D8C-F2D6-4844-9102-F7330DCD1605}" type="slidenum">
              <a:rPr lang="en-US" altLang="en-US" sz="1200"/>
              <a:pPr/>
              <a:t>7</a:t>
            </a:fld>
            <a:endParaRPr lang="en-US" altLang="en-US" sz="1200"/>
          </a:p>
        </p:txBody>
      </p:sp>
      <p:sp>
        <p:nvSpPr>
          <p:cNvPr id="51202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1203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33" tIns="45717" rIns="91433" bIns="45717"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894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3212D8C-F2D6-4844-9102-F7330DCD1605}" type="slidenum">
              <a:rPr lang="en-US" altLang="en-US" sz="1200"/>
              <a:pPr/>
              <a:t>10</a:t>
            </a:fld>
            <a:endParaRPr lang="en-US" altLang="en-US" sz="1200"/>
          </a:p>
        </p:txBody>
      </p:sp>
      <p:sp>
        <p:nvSpPr>
          <p:cNvPr id="51202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1203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33" tIns="45717" rIns="91433" bIns="45717"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788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3212D8C-F2D6-4844-9102-F7330DCD1605}" type="slidenum">
              <a:rPr lang="en-US" altLang="en-US" sz="1200"/>
              <a:pPr/>
              <a:t>11</a:t>
            </a:fld>
            <a:endParaRPr lang="en-US" altLang="en-US" sz="1200"/>
          </a:p>
        </p:txBody>
      </p:sp>
      <p:sp>
        <p:nvSpPr>
          <p:cNvPr id="51202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1203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33" tIns="45717" rIns="91433" bIns="45717"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265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B3A401D-3B20-4FF4-9B8B-D3CA1561EE45}" type="slidenum">
              <a:rPr lang="en-US" altLang="en-US" sz="1200"/>
              <a:pPr/>
              <a:t>23</a:t>
            </a:fld>
            <a:endParaRPr lang="en-US" altLang="en-US" sz="1200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995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2B01C44-D958-433D-938A-33C963149B5A}" type="slidenum">
              <a:rPr lang="en-US" altLang="en-US" sz="1200"/>
              <a:pPr/>
              <a:t>24</a:t>
            </a:fld>
            <a:endParaRPr lang="en-US" altLang="en-US" sz="1200"/>
          </a:p>
        </p:txBody>
      </p:sp>
      <p:sp>
        <p:nvSpPr>
          <p:cNvPr id="10649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67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D038-B192-464D-9458-8C34776505BB}" type="datetimeFigureOut">
              <a:rPr lang="en-US" smtClean="0"/>
              <a:t>1/26/16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0EE9A-9356-4CC6-91C6-007F984C0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41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D038-B192-464D-9458-8C34776505BB}" type="datetimeFigureOut">
              <a:rPr lang="en-US" smtClean="0"/>
              <a:t>1/26/16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0EE9A-9356-4CC6-91C6-007F984C0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310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D038-B192-464D-9458-8C34776505BB}" type="datetimeFigureOut">
              <a:rPr lang="en-US" smtClean="0"/>
              <a:t>1/26/16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0EE9A-9356-4CC6-91C6-007F984C0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30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D038-B192-464D-9458-8C34776505BB}" type="datetimeFigureOut">
              <a:rPr lang="en-US" smtClean="0"/>
              <a:t>1/26/16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0EE9A-9356-4CC6-91C6-007F984C0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401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D038-B192-464D-9458-8C34776505BB}" type="datetimeFigureOut">
              <a:rPr lang="en-US" smtClean="0"/>
              <a:t>1/26/16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0EE9A-9356-4CC6-91C6-007F984C0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790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D038-B192-464D-9458-8C34776505BB}" type="datetimeFigureOut">
              <a:rPr lang="en-US" smtClean="0"/>
              <a:t>1/26/16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0EE9A-9356-4CC6-91C6-007F984C0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700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D038-B192-464D-9458-8C34776505BB}" type="datetimeFigureOut">
              <a:rPr lang="en-US" smtClean="0"/>
              <a:t>1/26/16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0EE9A-9356-4CC6-91C6-007F984C0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558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D038-B192-464D-9458-8C34776505BB}" type="datetimeFigureOut">
              <a:rPr lang="en-US" smtClean="0"/>
              <a:t>1/26/16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0EE9A-9356-4CC6-91C6-007F984C0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929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D038-B192-464D-9458-8C34776505BB}" type="datetimeFigureOut">
              <a:rPr lang="en-US" smtClean="0"/>
              <a:t>1/26/16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0EE9A-9356-4CC6-91C6-007F984C0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558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D038-B192-464D-9458-8C34776505BB}" type="datetimeFigureOut">
              <a:rPr lang="en-US" smtClean="0"/>
              <a:t>1/26/16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0EE9A-9356-4CC6-91C6-007F984C0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533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D038-B192-464D-9458-8C34776505BB}" type="datetimeFigureOut">
              <a:rPr lang="en-US" smtClean="0"/>
              <a:t>1/26/16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0EE9A-9356-4CC6-91C6-007F984C0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615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4D038-B192-464D-9458-8C34776505BB}" type="datetimeFigureOut">
              <a:rPr lang="en-US" smtClean="0"/>
              <a:t>1/26/16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E0EE9A-9356-4CC6-91C6-007F984C0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160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gif"/><Relationship Id="rId3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Relationship Id="rId3" Type="http://schemas.openxmlformats.org/officeDocument/2006/relationships/image" Target="../media/image28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4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g"/><Relationship Id="rId3" Type="http://schemas.openxmlformats.org/officeDocument/2006/relationships/image" Target="../media/image51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g"/><Relationship Id="rId3" Type="http://schemas.openxmlformats.org/officeDocument/2006/relationships/image" Target="../media/image53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g"/><Relationship Id="rId3" Type="http://schemas.openxmlformats.org/officeDocument/2006/relationships/image" Target="../media/image55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gif"/><Relationship Id="rId3" Type="http://schemas.openxmlformats.org/officeDocument/2006/relationships/image" Target="../media/image62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20" Type="http://schemas.openxmlformats.org/officeDocument/2006/relationships/oleObject" Target="../embeddings/oleObject9.bin"/><Relationship Id="rId21" Type="http://schemas.openxmlformats.org/officeDocument/2006/relationships/image" Target="../media/image12.png"/><Relationship Id="rId10" Type="http://schemas.openxmlformats.org/officeDocument/2006/relationships/oleObject" Target="../embeddings/oleObject4.bin"/><Relationship Id="rId11" Type="http://schemas.openxmlformats.org/officeDocument/2006/relationships/image" Target="../media/image7.png"/><Relationship Id="rId12" Type="http://schemas.openxmlformats.org/officeDocument/2006/relationships/oleObject" Target="../embeddings/oleObject5.bin"/><Relationship Id="rId13" Type="http://schemas.openxmlformats.org/officeDocument/2006/relationships/image" Target="../media/image8.png"/><Relationship Id="rId14" Type="http://schemas.openxmlformats.org/officeDocument/2006/relationships/oleObject" Target="../embeddings/oleObject6.bin"/><Relationship Id="rId15" Type="http://schemas.openxmlformats.org/officeDocument/2006/relationships/image" Target="../media/image9.png"/><Relationship Id="rId16" Type="http://schemas.openxmlformats.org/officeDocument/2006/relationships/oleObject" Target="../embeddings/oleObject7.bin"/><Relationship Id="rId17" Type="http://schemas.openxmlformats.org/officeDocument/2006/relationships/image" Target="../media/image10.png"/><Relationship Id="rId18" Type="http://schemas.openxmlformats.org/officeDocument/2006/relationships/oleObject" Target="../embeddings/oleObject8.bin"/><Relationship Id="rId19" Type="http://schemas.openxmlformats.org/officeDocument/2006/relationships/image" Target="../media/image11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4.png"/><Relationship Id="rId6" Type="http://schemas.openxmlformats.org/officeDocument/2006/relationships/oleObject" Target="../embeddings/oleObject2.bin"/><Relationship Id="rId7" Type="http://schemas.openxmlformats.org/officeDocument/2006/relationships/image" Target="../media/image5.png"/><Relationship Id="rId8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BIOM262</a:t>
            </a:r>
            <a:br>
              <a:rPr lang="en-US" dirty="0" smtClean="0"/>
            </a:br>
            <a:r>
              <a:rPr lang="en-US" dirty="0" smtClean="0"/>
              <a:t>RNA processing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066674"/>
            <a:ext cx="6858000" cy="1191126"/>
          </a:xfrm>
        </p:spPr>
        <p:txBody>
          <a:bodyPr/>
          <a:lstStyle/>
          <a:p>
            <a:r>
              <a:rPr lang="en-US" dirty="0" smtClean="0"/>
              <a:t>1/26/16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176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title"/>
          </p:nvPr>
        </p:nvSpPr>
        <p:spPr>
          <a:xfrm>
            <a:off x="52845" y="121443"/>
            <a:ext cx="7150100" cy="838200"/>
          </a:xfrm>
        </p:spPr>
        <p:txBody>
          <a:bodyPr/>
          <a:lstStyle/>
          <a:p>
            <a:pPr eaLnBrk="1" hangingPunct="1"/>
            <a:r>
              <a:rPr lang="en-GB" altLang="en-US" sz="3200" dirty="0" smtClean="0"/>
              <a:t>Key considerations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731" y="2512137"/>
            <a:ext cx="6541269" cy="35603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6888" y="846594"/>
            <a:ext cx="82570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“Cluster Density” = how many clusters are there per mm</a:t>
            </a:r>
            <a:r>
              <a:rPr lang="en-US" baseline="30000" dirty="0" smtClean="0"/>
              <a:t>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If too high, hard to properly draw cluster boundaries</a:t>
            </a:r>
          </a:p>
          <a:p>
            <a:r>
              <a:rPr lang="en-US" dirty="0" smtClean="0"/>
              <a:t>“Library Complexity” = how diverse are the sequences?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Illumina identifies clusters in the first 5 cycles – if those 5 cycles are identical for nearby clusters, the software doesn’t know to split them into two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246888" y="6324600"/>
            <a:ext cx="825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Mitra</a:t>
            </a:r>
            <a:r>
              <a:rPr lang="en-US" dirty="0" smtClean="0"/>
              <a:t>, A. </a:t>
            </a:r>
            <a:r>
              <a:rPr lang="en-US" i="1" dirty="0" smtClean="0"/>
              <a:t>et al</a:t>
            </a:r>
            <a:r>
              <a:rPr lang="en-US" dirty="0" smtClean="0"/>
              <a:t>. </a:t>
            </a:r>
            <a:r>
              <a:rPr lang="en-US" dirty="0" err="1" smtClean="0"/>
              <a:t>Plos</a:t>
            </a:r>
            <a:r>
              <a:rPr lang="en-US" dirty="0" smtClean="0"/>
              <a:t> ONE (2015)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1242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title"/>
          </p:nvPr>
        </p:nvSpPr>
        <p:spPr>
          <a:xfrm>
            <a:off x="52845" y="121443"/>
            <a:ext cx="7150100" cy="838200"/>
          </a:xfrm>
        </p:spPr>
        <p:txBody>
          <a:bodyPr/>
          <a:lstStyle/>
          <a:p>
            <a:pPr eaLnBrk="1" hangingPunct="1"/>
            <a:r>
              <a:rPr lang="en-GB" altLang="en-US" sz="3200" dirty="0" smtClean="0"/>
              <a:t>Key considerations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60805" y="2889126"/>
            <a:ext cx="2446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Instead of this: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633024" y="3073792"/>
            <a:ext cx="6163504" cy="680343"/>
            <a:chOff x="1060435" y="2938853"/>
            <a:chExt cx="7736541" cy="853979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3077494" y="2938853"/>
              <a:ext cx="3711388" cy="0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2261708" y="2938853"/>
              <a:ext cx="815786" cy="0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1060435" y="2938853"/>
              <a:ext cx="753037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1813472" y="2938853"/>
              <a:ext cx="448235" cy="0"/>
            </a:xfrm>
            <a:prstGeom prst="line">
              <a:avLst/>
            </a:prstGeom>
            <a:ln w="762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7981190" y="2938853"/>
              <a:ext cx="815786" cy="0"/>
            </a:xfrm>
            <a:prstGeom prst="line">
              <a:avLst/>
            </a:prstGeom>
            <a:ln w="76200">
              <a:solidFill>
                <a:srgbClr val="7030A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6779917" y="2938853"/>
              <a:ext cx="753037" cy="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7532954" y="2938853"/>
              <a:ext cx="448235" cy="0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2270672" y="3136076"/>
              <a:ext cx="815787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122317" y="3136076"/>
              <a:ext cx="1156447" cy="0"/>
            </a:xfrm>
            <a:prstGeom prst="line">
              <a:avLst/>
            </a:prstGeom>
            <a:ln w="28575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160852" y="3136077"/>
              <a:ext cx="1053355" cy="65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Read1 primer</a:t>
              </a:r>
              <a:endParaRPr lang="en-US" sz="14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64901" y="3136075"/>
              <a:ext cx="1163169" cy="65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Read1 sequence</a:t>
              </a:r>
              <a:endParaRPr lang="en-US" sz="14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46888" y="1007230"/>
            <a:ext cx="82570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can you solve a problem like this?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Decrease cluster density – works, but lose sequencing power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Artificially add complexity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n-US" dirty="0" smtClean="0"/>
              <a:t>Spike in other libraries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n-US" dirty="0" smtClean="0"/>
              <a:t>Add random-</a:t>
            </a:r>
            <a:r>
              <a:rPr lang="en-US" dirty="0" err="1" smtClean="0"/>
              <a:t>mers</a:t>
            </a:r>
            <a:endParaRPr lang="en-US" dirty="0" smtClean="0"/>
          </a:p>
          <a:p>
            <a:pPr marL="1257300" lvl="2" indent="-342900">
              <a:buFont typeface="+mj-lt"/>
              <a:buAutoNum type="alphaLcParenR"/>
            </a:pPr>
            <a:endParaRPr lang="en-US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325539" y="4497511"/>
            <a:ext cx="1858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diversity to adapters: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4154619" y="4999470"/>
            <a:ext cx="2956768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3367543" y="4999470"/>
            <a:ext cx="649916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2410520" y="4999470"/>
            <a:ext cx="59992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3010445" y="4999470"/>
            <a:ext cx="357097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8061268" y="4999470"/>
            <a:ext cx="649916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104245" y="4999470"/>
            <a:ext cx="599925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7704170" y="4999470"/>
            <a:ext cx="35709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291778" y="4703814"/>
            <a:ext cx="2956768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3367542" y="4703814"/>
            <a:ext cx="649916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2410519" y="4703814"/>
            <a:ext cx="59992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010444" y="4703814"/>
            <a:ext cx="357097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8198427" y="4703814"/>
            <a:ext cx="649916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7241404" y="4703814"/>
            <a:ext cx="599925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7841329" y="4703814"/>
            <a:ext cx="35709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428937" y="4402062"/>
            <a:ext cx="2956768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3367541" y="4402062"/>
            <a:ext cx="649916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2410518" y="4402062"/>
            <a:ext cx="59992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3010443" y="4402062"/>
            <a:ext cx="357097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8335586" y="4402062"/>
            <a:ext cx="649916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7378563" y="4402062"/>
            <a:ext cx="599925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7978488" y="4402062"/>
            <a:ext cx="35709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017457" y="5343894"/>
            <a:ext cx="2956768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3367541" y="5343894"/>
            <a:ext cx="649916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2410518" y="5343894"/>
            <a:ext cx="59992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3010443" y="5343894"/>
            <a:ext cx="357097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7924106" y="5343894"/>
            <a:ext cx="649916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6967083" y="5343894"/>
            <a:ext cx="599925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7567008" y="5343894"/>
            <a:ext cx="35709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923393" y="4829783"/>
            <a:ext cx="377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932921" y="4513052"/>
            <a:ext cx="59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923393" y="4223493"/>
            <a:ext cx="59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NNN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51647" y="5817832"/>
            <a:ext cx="83693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Key to sequencing – how to hack the standard fragment strategy to get the desired results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189855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753" y="241558"/>
            <a:ext cx="7886700" cy="1325563"/>
          </a:xfrm>
        </p:spPr>
        <p:txBody>
          <a:bodyPr/>
          <a:lstStyle/>
          <a:p>
            <a:r>
              <a:rPr lang="en-US" dirty="0" err="1" smtClean="0"/>
              <a:t>HiSeq</a:t>
            </a:r>
            <a:r>
              <a:rPr lang="en-US" dirty="0" smtClean="0"/>
              <a:t> 4000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2" y="1992420"/>
            <a:ext cx="4572000" cy="4067175"/>
          </a:xfrm>
        </p:spPr>
      </p:pic>
      <p:sp>
        <p:nvSpPr>
          <p:cNvPr id="5" name="TextBox 4"/>
          <p:cNvSpPr txBox="1"/>
          <p:nvPr/>
        </p:nvSpPr>
        <p:spPr>
          <a:xfrm>
            <a:off x="4642022" y="2313695"/>
            <a:ext cx="43083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Patterned flow cell with </a:t>
            </a:r>
            <a:r>
              <a:rPr lang="en-US" dirty="0" err="1" smtClean="0"/>
              <a:t>nanowells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Only 1 cluster per </a:t>
            </a:r>
            <a:r>
              <a:rPr lang="en-US" dirty="0" err="1" smtClean="0"/>
              <a:t>nanowell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Explicitly defines cluster 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 smtClean="0"/>
              <a:t>Increased throughput: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400 million reads per lane x 8 lanes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860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276" y="259149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Illumina sequencing – great for read #, not great for read length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2" b="8827"/>
          <a:stretch/>
        </p:blipFill>
        <p:spPr>
          <a:xfrm>
            <a:off x="1688756" y="2023332"/>
            <a:ext cx="6359611" cy="3421879"/>
          </a:xfrm>
        </p:spPr>
      </p:pic>
      <p:sp>
        <p:nvSpPr>
          <p:cNvPr id="5" name="TextBox 4"/>
          <p:cNvSpPr txBox="1"/>
          <p:nvPr/>
        </p:nvSpPr>
        <p:spPr>
          <a:xfrm>
            <a:off x="3343697" y="5883831"/>
            <a:ext cx="2825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Cycle #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91301" y="3549605"/>
            <a:ext cx="2825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Quality score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04736" y="5421435"/>
            <a:ext cx="224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41853" y="5433323"/>
            <a:ext cx="83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30169" y="5433323"/>
            <a:ext cx="83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200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59458" y="5421435"/>
            <a:ext cx="83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300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947774" y="5421435"/>
            <a:ext cx="83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400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09010" y="5340259"/>
            <a:ext cx="5630780" cy="93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172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69" y="1400075"/>
            <a:ext cx="2684907" cy="2574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716097" y="1106844"/>
            <a:ext cx="5047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dirty="0" smtClean="0"/>
              <a:t>Pacific Biosciences: Zero-Mode Waveguide (ZMW) Sequencing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8016" y="228600"/>
            <a:ext cx="9015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Other currently available sequencing</a:t>
            </a:r>
            <a:endParaRPr lang="en-US" sz="32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28" y="4138356"/>
            <a:ext cx="3106693" cy="2239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3627121" y="4850096"/>
            <a:ext cx="2535936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smtClean="0"/>
              <a:t>Advantages</a:t>
            </a:r>
            <a:endParaRPr lang="en-US" alt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 smtClean="0"/>
              <a:t>Much longer read lengths (avg. ~10kb, max ~40kb)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 smtClean="0"/>
              <a:t>Can detect modifications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70322" y="4850096"/>
            <a:ext cx="253593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smtClean="0"/>
              <a:t>Disadvantages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 smtClean="0"/>
              <a:t># of reads low (50k per run)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 smtClean="0"/>
              <a:t>Higher error rate (&gt; 10%)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121" y="2110239"/>
            <a:ext cx="5525760" cy="1973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7700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303520" y="1488347"/>
            <a:ext cx="36889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dirty="0" smtClean="0"/>
              <a:t>Oxford </a:t>
            </a:r>
            <a:r>
              <a:rPr lang="en-US" altLang="en-US" sz="2400" dirty="0" err="1" smtClean="0"/>
              <a:t>Nanopore</a:t>
            </a:r>
            <a:r>
              <a:rPr lang="en-US" altLang="en-US" sz="2400" dirty="0" smtClean="0"/>
              <a:t>: sequencing by exonuclease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8016" y="228600"/>
            <a:ext cx="9015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Other currently available sequencing</a:t>
            </a:r>
            <a:endParaRPr lang="en-US" sz="3200" dirty="0"/>
          </a:p>
        </p:txBody>
      </p:sp>
      <p:sp>
        <p:nvSpPr>
          <p:cNvPr id="9" name="Rectangle 8"/>
          <p:cNvSpPr/>
          <p:nvPr/>
        </p:nvSpPr>
        <p:spPr>
          <a:xfrm>
            <a:off x="5666233" y="2907611"/>
            <a:ext cx="253593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smtClean="0"/>
              <a:t>Advantages</a:t>
            </a:r>
            <a:endParaRPr lang="en-US" alt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 smtClean="0"/>
              <a:t>Even longer read lengths (avg. ~1kb, max ~100kb)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 smtClean="0"/>
              <a:t>Cheaper at small scale </a:t>
            </a:r>
          </a:p>
        </p:txBody>
      </p:sp>
      <p:sp>
        <p:nvSpPr>
          <p:cNvPr id="10" name="Rectangle 9"/>
          <p:cNvSpPr/>
          <p:nvPr/>
        </p:nvSpPr>
        <p:spPr>
          <a:xfrm>
            <a:off x="5666233" y="4603874"/>
            <a:ext cx="253593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smtClean="0"/>
              <a:t>Disadvantages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 smtClean="0"/>
              <a:t># of reads low (depends on time, but in the tens of thousands)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 smtClean="0"/>
              <a:t>Even higher error rate</a:t>
            </a:r>
            <a:br>
              <a:rPr lang="en-US" altLang="en-US" sz="1600" dirty="0" smtClean="0"/>
            </a:br>
            <a:r>
              <a:rPr lang="en-US" altLang="en-US" sz="1600" dirty="0" smtClean="0"/>
              <a:t>(&gt; 30%)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44" y="1814084"/>
            <a:ext cx="4840732" cy="4064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8251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132" y="96185"/>
            <a:ext cx="7886700" cy="1325563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132" y="1421748"/>
            <a:ext cx="7886700" cy="517627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Sequencing Technology overview</a:t>
            </a:r>
          </a:p>
          <a:p>
            <a:pPr marL="457200" lvl="1" indent="0">
              <a:buNone/>
            </a:pPr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Which technology do I want for my task?</a:t>
            </a:r>
          </a:p>
          <a:p>
            <a:r>
              <a:rPr lang="en-US" dirty="0" smtClean="0"/>
              <a:t>Overview of RNA-</a:t>
            </a:r>
            <a:r>
              <a:rPr lang="en-US" dirty="0" err="1" smtClean="0"/>
              <a:t>seq</a:t>
            </a:r>
            <a:endParaRPr lang="en-US" dirty="0" smtClean="0"/>
          </a:p>
          <a:p>
            <a:pPr marL="457200" lvl="1" indent="0">
              <a:buNone/>
            </a:pPr>
            <a:r>
              <a:rPr lang="en-US" i="1" dirty="0" smtClean="0"/>
              <a:t>General analysis concepts</a:t>
            </a:r>
            <a:endParaRPr lang="en-US" i="1" dirty="0"/>
          </a:p>
          <a:p>
            <a:pPr marL="457200" lvl="1" indent="0">
              <a:buNone/>
            </a:pPr>
            <a:r>
              <a:rPr lang="en-US" i="1" dirty="0" smtClean="0"/>
              <a:t>Profiling gene expression and alternative splicing</a:t>
            </a:r>
            <a:endParaRPr lang="en-US" i="1" dirty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Other uses of high-throughput sequencing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CLIP/RIP-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seq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: identifying protein binding sites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Ribosome profiling: quantification of translation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Others (RNA modifications, structure)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Public resources &amp; large-scale data resources</a:t>
            </a:r>
          </a:p>
        </p:txBody>
      </p:sp>
    </p:spTree>
    <p:extLst>
      <p:ext uri="{BB962C8B-B14F-4D97-AF65-F5344CB8AC3E}">
        <p14:creationId xmlns:p14="http://schemas.microsoft.com/office/powerpoint/2010/main" val="1630042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758" y="-114169"/>
            <a:ext cx="7886700" cy="1325563"/>
          </a:xfrm>
        </p:spPr>
        <p:txBody>
          <a:bodyPr/>
          <a:lstStyle/>
          <a:p>
            <a:r>
              <a:rPr lang="en-US" dirty="0" smtClean="0"/>
              <a:t>Generating RNA-</a:t>
            </a:r>
            <a:r>
              <a:rPr lang="en-US" dirty="0" err="1" smtClean="0"/>
              <a:t>seq</a:t>
            </a:r>
            <a:r>
              <a:rPr lang="en-US" dirty="0" smtClean="0"/>
              <a:t> 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67" y="1094996"/>
            <a:ext cx="7886700" cy="60346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Step 1: What RNA do you want to profile?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6758" y="1943218"/>
            <a:ext cx="2974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mRNA only </a:t>
            </a:r>
            <a:r>
              <a:rPr lang="en-US" dirty="0" smtClean="0"/>
              <a:t>-&gt; </a:t>
            </a:r>
            <a:r>
              <a:rPr lang="en-US" dirty="0" err="1" smtClean="0"/>
              <a:t>PolyA</a:t>
            </a:r>
            <a:r>
              <a:rPr lang="en-US" dirty="0" smtClean="0"/>
              <a:t> selection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8767" y="2302536"/>
            <a:ext cx="28241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(All mRNAs are </a:t>
            </a:r>
            <a:r>
              <a:rPr lang="en-US" dirty="0" err="1" smtClean="0"/>
              <a:t>polyadenylated</a:t>
            </a:r>
            <a:r>
              <a:rPr lang="en-US" dirty="0" smtClean="0"/>
              <a:t> at the 3’ end – can use d(T)</a:t>
            </a:r>
            <a:r>
              <a:rPr lang="en-US" baseline="-25000" dirty="0" smtClean="0"/>
              <a:t>25</a:t>
            </a:r>
            <a:r>
              <a:rPr lang="en-US" dirty="0" smtClean="0"/>
              <a:t> beads to select)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22" y="3502865"/>
            <a:ext cx="2079431" cy="33131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184401" y="1943218"/>
            <a:ext cx="27987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Specific RNAs </a:t>
            </a:r>
            <a:r>
              <a:rPr lang="en-US" dirty="0" smtClean="0"/>
              <a:t>-&gt; targeted enrichment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0" b="30642"/>
          <a:stretch/>
        </p:blipFill>
        <p:spPr>
          <a:xfrm>
            <a:off x="2811661" y="2796258"/>
            <a:ext cx="3220023" cy="315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81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7" y="1540085"/>
            <a:ext cx="4825363" cy="5136044"/>
          </a:xfrm>
        </p:spPr>
      </p:pic>
      <p:sp>
        <p:nvSpPr>
          <p:cNvPr id="7" name="Rectangle 6"/>
          <p:cNvSpPr/>
          <p:nvPr/>
        </p:nvSpPr>
        <p:spPr>
          <a:xfrm>
            <a:off x="5772122" y="1540085"/>
            <a:ext cx="27987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Total RNA </a:t>
            </a:r>
            <a:r>
              <a:rPr lang="en-US" dirty="0" smtClean="0"/>
              <a:t>-&gt; ribosomal RNA depletion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78" b="16997"/>
          <a:stretch/>
        </p:blipFill>
        <p:spPr>
          <a:xfrm>
            <a:off x="5603059" y="2568852"/>
            <a:ext cx="3207590" cy="31485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62665" y="2130198"/>
            <a:ext cx="1217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Ribo</a:t>
            </a:r>
            <a:r>
              <a:rPr lang="en-US" dirty="0" smtClean="0"/>
              <a:t>-zero)</a:t>
            </a:r>
          </a:p>
        </p:txBody>
      </p:sp>
      <p:sp>
        <p:nvSpPr>
          <p:cNvPr id="10" name="Rectangle 9"/>
          <p:cNvSpPr/>
          <p:nvPr/>
        </p:nvSpPr>
        <p:spPr>
          <a:xfrm>
            <a:off x="5716028" y="5786688"/>
            <a:ext cx="29109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(Other methods – hybridize targeted DNA </a:t>
            </a:r>
            <a:r>
              <a:rPr lang="en-US" sz="1400" dirty="0" err="1" smtClean="0"/>
              <a:t>oligos</a:t>
            </a:r>
            <a:r>
              <a:rPr lang="en-US" sz="1400" dirty="0" smtClean="0"/>
              <a:t> + </a:t>
            </a:r>
            <a:r>
              <a:rPr lang="en-US" sz="1400" dirty="0" err="1" smtClean="0"/>
              <a:t>RNAseH</a:t>
            </a:r>
            <a:r>
              <a:rPr lang="en-US" sz="1400" dirty="0" smtClean="0"/>
              <a:t> treat)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57342" y="726857"/>
            <a:ext cx="7886700" cy="603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mtClean="0"/>
              <a:t>Step 1: What RNA do you want to profile?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mtClean="0"/>
          </a:p>
          <a:p>
            <a:pPr marL="0" indent="0">
              <a:buFont typeface="Arial" panose="020B0604020202020204" pitchFamily="34" charset="0"/>
              <a:buNone/>
            </a:pPr>
            <a:endParaRPr lang="en-US" smtClean="0"/>
          </a:p>
          <a:p>
            <a:pPr marL="0" indent="0">
              <a:buFont typeface="Arial" panose="020B0604020202020204" pitchFamily="34" charset="0"/>
              <a:buNone/>
            </a:pPr>
            <a:endParaRPr lang="en-US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857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228" y="134467"/>
            <a:ext cx="7886700" cy="1325563"/>
          </a:xfrm>
        </p:spPr>
        <p:txBody>
          <a:bodyPr/>
          <a:lstStyle/>
          <a:p>
            <a:r>
              <a:rPr lang="en-US" dirty="0" smtClean="0"/>
              <a:t>Generating RNA-</a:t>
            </a:r>
            <a:r>
              <a:rPr lang="en-US" dirty="0" err="1" smtClean="0"/>
              <a:t>seq</a:t>
            </a:r>
            <a:r>
              <a:rPr lang="en-US" dirty="0" smtClean="0"/>
              <a:t> libraries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518" y="1392573"/>
            <a:ext cx="4982346" cy="5222943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06228" y="1660156"/>
            <a:ext cx="3629501" cy="13422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Step 2: Converting RNA fragments into DNA fragments with proper adapters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563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132" y="96185"/>
            <a:ext cx="7886700" cy="1325563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132" y="1421748"/>
            <a:ext cx="7886700" cy="5176276"/>
          </a:xfrm>
        </p:spPr>
        <p:txBody>
          <a:bodyPr>
            <a:normAutofit/>
          </a:bodyPr>
          <a:lstStyle/>
          <a:p>
            <a:r>
              <a:rPr lang="en-US" dirty="0" smtClean="0"/>
              <a:t>Sequencing Technology overview</a:t>
            </a:r>
          </a:p>
          <a:p>
            <a:pPr marL="457200" lvl="1" indent="0">
              <a:buNone/>
            </a:pPr>
            <a:r>
              <a:rPr lang="en-US" i="1" dirty="0" smtClean="0"/>
              <a:t>Basic structure</a:t>
            </a:r>
          </a:p>
          <a:p>
            <a:pPr marL="457200" lvl="1" indent="0">
              <a:buNone/>
            </a:pPr>
            <a:r>
              <a:rPr lang="en-US" i="1" dirty="0" smtClean="0"/>
              <a:t>Which technology do I want for my task?</a:t>
            </a:r>
          </a:p>
          <a:p>
            <a:r>
              <a:rPr lang="en-US" dirty="0" smtClean="0"/>
              <a:t>Overview of RNA-</a:t>
            </a:r>
            <a:r>
              <a:rPr lang="en-US" dirty="0" err="1" smtClean="0"/>
              <a:t>seq</a:t>
            </a:r>
            <a:endParaRPr lang="en-US" dirty="0" smtClean="0"/>
          </a:p>
          <a:p>
            <a:pPr marL="457200" lvl="1" indent="0">
              <a:buNone/>
            </a:pPr>
            <a:r>
              <a:rPr lang="en-US" i="1" dirty="0" smtClean="0"/>
              <a:t>General analysis concepts</a:t>
            </a:r>
            <a:endParaRPr lang="en-US" i="1" dirty="0"/>
          </a:p>
          <a:p>
            <a:pPr marL="457200" lvl="1" indent="0">
              <a:buNone/>
            </a:pPr>
            <a:r>
              <a:rPr lang="en-US" i="1" dirty="0" smtClean="0"/>
              <a:t>Profiling gene expression and alternative splicing</a:t>
            </a:r>
            <a:endParaRPr lang="en-US" i="1" dirty="0"/>
          </a:p>
          <a:p>
            <a:r>
              <a:rPr lang="en-US" dirty="0" smtClean="0"/>
              <a:t>Other uses of high-throughput sequencing</a:t>
            </a:r>
          </a:p>
          <a:p>
            <a:pPr lvl="1"/>
            <a:r>
              <a:rPr lang="en-US" dirty="0" smtClean="0"/>
              <a:t>CLIP/RIP-</a:t>
            </a:r>
            <a:r>
              <a:rPr lang="en-US" dirty="0" err="1" smtClean="0"/>
              <a:t>seq</a:t>
            </a:r>
            <a:r>
              <a:rPr lang="en-US" dirty="0" smtClean="0"/>
              <a:t>: identifying protein binding sites</a:t>
            </a:r>
          </a:p>
          <a:p>
            <a:pPr lvl="1"/>
            <a:r>
              <a:rPr lang="en-US" dirty="0" smtClean="0"/>
              <a:t>Ribosome profiling: quantification of translation</a:t>
            </a:r>
          </a:p>
          <a:p>
            <a:pPr lvl="1"/>
            <a:r>
              <a:rPr lang="en-US" dirty="0" smtClean="0"/>
              <a:t>Others (RNA modifications, structure)</a:t>
            </a:r>
          </a:p>
          <a:p>
            <a:r>
              <a:rPr lang="en-US" dirty="0" smtClean="0"/>
              <a:t>Public resources &amp; large-scale data resources</a:t>
            </a:r>
          </a:p>
        </p:txBody>
      </p:sp>
    </p:spTree>
    <p:extLst>
      <p:ext uri="{BB962C8B-B14F-4D97-AF65-F5344CB8AC3E}">
        <p14:creationId xmlns:p14="http://schemas.microsoft.com/office/powerpoint/2010/main" val="2503729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112" y="1325563"/>
            <a:ext cx="3901440" cy="2950464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81514" y="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Analyzing RNA-</a:t>
            </a:r>
            <a:r>
              <a:rPr lang="en-US" dirty="0" err="1" smtClean="0"/>
              <a:t>seq</a:t>
            </a:r>
            <a:r>
              <a:rPr lang="en-US" dirty="0" smtClean="0"/>
              <a:t> libraries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41471" y="1460029"/>
            <a:ext cx="4816561" cy="1966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Step 3: Sequence!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Step 4: Map reads to genome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41471" y="4794203"/>
            <a:ext cx="71767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@M01356:152:000000000-ADTJC:1:1101:18461:2041 1:N:0:1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CCCTTGCATGGTGAGTGTTTTATGATTAAATATAGTTGGACTATTGGTTTCAACATGAGACTAATCCAGGGAGGTGACATGCC+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EEEFGGGHHGHFGFGFGGHHHHGHFGGFGFHBGHGAGHHBGHFFHHHFCHHHGGGGGFHFHHGGHFHGGHGEEGGHHHFHHHH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1471" y="5802660"/>
            <a:ext cx="48000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@M01356:152:000000000-ADTJC:1:1101:18461:2041 2:N:0:1</a:t>
            </a:r>
          </a:p>
          <a:p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ATCCCAGCACACCCAGGTAGAAATGGTCGAGGAGT</a:t>
            </a:r>
          </a:p>
          <a:p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</a:p>
          <a:p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??A00B100GF0BACF01DBB2E111D2/EEEA/0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1471" y="5468658"/>
            <a:ext cx="151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Read 2:</a:t>
            </a:r>
            <a:endParaRPr lang="en-US" u="sng" dirty="0"/>
          </a:p>
        </p:txBody>
      </p:sp>
      <p:sp>
        <p:nvSpPr>
          <p:cNvPr id="13" name="TextBox 12"/>
          <p:cNvSpPr txBox="1"/>
          <p:nvPr/>
        </p:nvSpPr>
        <p:spPr>
          <a:xfrm>
            <a:off x="241471" y="4490029"/>
            <a:ext cx="151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Read 1:</a:t>
            </a:r>
            <a:endParaRPr lang="en-US" u="sng" dirty="0"/>
          </a:p>
        </p:txBody>
      </p:sp>
      <p:sp>
        <p:nvSpPr>
          <p:cNvPr id="14" name="TextBox 13"/>
          <p:cNvSpPr txBox="1"/>
          <p:nvPr/>
        </p:nvSpPr>
        <p:spPr>
          <a:xfrm>
            <a:off x="5058032" y="4331238"/>
            <a:ext cx="3945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STAR: </a:t>
            </a:r>
            <a:r>
              <a:rPr lang="en-US" dirty="0" err="1" smtClean="0"/>
              <a:t>Dobin</a:t>
            </a:r>
            <a:r>
              <a:rPr lang="en-US" dirty="0" smtClean="0"/>
              <a:t>, </a:t>
            </a:r>
            <a:r>
              <a:rPr lang="en-US" i="1" dirty="0" smtClean="0"/>
              <a:t>et al</a:t>
            </a:r>
            <a:r>
              <a:rPr lang="en-US" dirty="0" smtClean="0"/>
              <a:t>. (2012)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540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Considering RNA-</a:t>
            </a:r>
            <a:r>
              <a:rPr lang="en-US" dirty="0" err="1" smtClean="0"/>
              <a:t>seq</a:t>
            </a:r>
            <a:r>
              <a:rPr lang="en-US" dirty="0" smtClean="0"/>
              <a:t> quality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928992"/>
            <a:ext cx="7886700" cy="4068403"/>
          </a:xfrm>
        </p:spPr>
      </p:pic>
    </p:spTree>
    <p:extLst>
      <p:ext uri="{BB962C8B-B14F-4D97-AF65-F5344CB8AC3E}">
        <p14:creationId xmlns:p14="http://schemas.microsoft.com/office/powerpoint/2010/main" val="1299099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390" y="3657600"/>
            <a:ext cx="6614836" cy="3057524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6"/>
          <a:stretch/>
        </p:blipFill>
        <p:spPr>
          <a:xfrm>
            <a:off x="1581150" y="365126"/>
            <a:ext cx="4960820" cy="3409950"/>
          </a:xfrm>
        </p:spPr>
      </p:pic>
      <p:sp>
        <p:nvSpPr>
          <p:cNvPr id="6" name="TextBox 5"/>
          <p:cNvSpPr txBox="1"/>
          <p:nvPr/>
        </p:nvSpPr>
        <p:spPr>
          <a:xfrm>
            <a:off x="352425" y="4447698"/>
            <a:ext cx="24574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DESeq2 – quantitative analysis of RNA-</a:t>
            </a:r>
            <a:r>
              <a:rPr lang="en-US" dirty="0" err="1" smtClean="0"/>
              <a:t>seq</a:t>
            </a:r>
            <a:r>
              <a:rPr lang="en-US" dirty="0" smtClean="0"/>
              <a:t> data to identify differential expressed 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660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097" y="1618322"/>
            <a:ext cx="5486400" cy="451104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81514" y="9061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Alternative splicing generates multiple mRNAs and proteins from one protein-encoding gene</a:t>
            </a:r>
          </a:p>
        </p:txBody>
      </p:sp>
    </p:spTree>
    <p:extLst>
      <p:ext uri="{BB962C8B-B14F-4D97-AF65-F5344CB8AC3E}">
        <p14:creationId xmlns:p14="http://schemas.microsoft.com/office/powerpoint/2010/main" val="2101785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663" y="2296743"/>
            <a:ext cx="3994619" cy="3104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74" name="Text Box 3"/>
          <p:cNvSpPr txBox="1">
            <a:spLocks noChangeArrowheads="1"/>
          </p:cNvSpPr>
          <p:nvPr/>
        </p:nvSpPr>
        <p:spPr bwMode="auto">
          <a:xfrm>
            <a:off x="455388" y="1628671"/>
            <a:ext cx="286007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400" dirty="0">
                <a:latin typeface="Helvetica" panose="020B0604020202020204" pitchFamily="34" charset="0"/>
              </a:rPr>
              <a:t>a) Alternative 5`ss usage:</a:t>
            </a:r>
          </a:p>
          <a:p>
            <a:r>
              <a:rPr lang="en-US" altLang="en-US" sz="1400" dirty="0">
                <a:latin typeface="Helvetica" panose="020B0604020202020204" pitchFamily="34" charset="0"/>
              </a:rPr>
              <a:t>sexual orientation and behavior in</a:t>
            </a:r>
          </a:p>
          <a:p>
            <a:r>
              <a:rPr lang="en-US" altLang="en-US" sz="1400" dirty="0">
                <a:latin typeface="Helvetica" panose="020B0604020202020204" pitchFamily="34" charset="0"/>
              </a:rPr>
              <a:t> </a:t>
            </a:r>
            <a:r>
              <a:rPr lang="en-US" altLang="en-US" sz="1400" i="1" dirty="0">
                <a:latin typeface="Helvetica" panose="020B0604020202020204" pitchFamily="34" charset="0"/>
              </a:rPr>
              <a:t>Drosophila</a:t>
            </a:r>
            <a:endParaRPr lang="en-US" altLang="en-US" sz="1400" dirty="0">
              <a:latin typeface="Helvetica" panose="020B0604020202020204" pitchFamily="34" charset="0"/>
            </a:endParaRPr>
          </a:p>
        </p:txBody>
      </p:sp>
      <p:sp>
        <p:nvSpPr>
          <p:cNvPr id="105475" name="Text Box 4"/>
          <p:cNvSpPr txBox="1">
            <a:spLocks noChangeArrowheads="1"/>
          </p:cNvSpPr>
          <p:nvPr/>
        </p:nvSpPr>
        <p:spPr bwMode="auto">
          <a:xfrm>
            <a:off x="3951183" y="1557350"/>
            <a:ext cx="524419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indent="0">
              <a:buFont typeface="Times" panose="02020603050405020304" pitchFamily="18" charset="0"/>
              <a:buNone/>
            </a:pPr>
            <a:r>
              <a:rPr lang="en-US" altLang="en-US" sz="1400" dirty="0">
                <a:latin typeface="Helvetica" panose="020B0604020202020204" pitchFamily="34" charset="0"/>
              </a:rPr>
              <a:t>b) Alternative 3`ss usage (and </a:t>
            </a:r>
            <a:r>
              <a:rPr lang="en-US" altLang="en-US" sz="1400" dirty="0" smtClean="0">
                <a:latin typeface="Helvetica" panose="020B0604020202020204" pitchFamily="34" charset="0"/>
              </a:rPr>
              <a:t>differential polyadenylation</a:t>
            </a:r>
            <a:r>
              <a:rPr lang="en-US" altLang="en-US" sz="1400" dirty="0">
                <a:latin typeface="Helvetica" panose="020B0604020202020204" pitchFamily="34" charset="0"/>
              </a:rPr>
              <a:t>) in vertebrate </a:t>
            </a:r>
            <a:r>
              <a:rPr lang="en-US" altLang="en-US" sz="1400" dirty="0" smtClean="0">
                <a:latin typeface="Helvetica" panose="020B0604020202020204" pitchFamily="34" charset="0"/>
              </a:rPr>
              <a:t>calcitonin: calcium </a:t>
            </a:r>
            <a:r>
              <a:rPr lang="en-US" altLang="en-US" sz="1400" dirty="0">
                <a:latin typeface="Helvetica" panose="020B0604020202020204" pitchFamily="34" charset="0"/>
              </a:rPr>
              <a:t>homeostatic hormone in thyroid </a:t>
            </a:r>
            <a:r>
              <a:rPr lang="en-US" altLang="en-US" sz="1400" dirty="0" smtClean="0">
                <a:latin typeface="Helvetica" panose="020B0604020202020204" pitchFamily="34" charset="0"/>
              </a:rPr>
              <a:t>or vasodilator </a:t>
            </a:r>
            <a:r>
              <a:rPr lang="en-US" altLang="en-US" sz="1400" dirty="0">
                <a:latin typeface="Helvetica" panose="020B0604020202020204" pitchFamily="34" charset="0"/>
              </a:rPr>
              <a:t>neuropeptide in NS</a:t>
            </a:r>
          </a:p>
        </p:txBody>
      </p:sp>
      <p:sp>
        <p:nvSpPr>
          <p:cNvPr id="105476" name="Text Box 5"/>
          <p:cNvSpPr txBox="1">
            <a:spLocks noChangeArrowheads="1"/>
          </p:cNvSpPr>
          <p:nvPr/>
        </p:nvSpPr>
        <p:spPr bwMode="auto">
          <a:xfrm>
            <a:off x="183459" y="3630439"/>
            <a:ext cx="228620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Times" panose="02020603050405020304" pitchFamily="18" charset="0"/>
              <a:buNone/>
            </a:pPr>
            <a:r>
              <a:rPr lang="en-US" altLang="en-US" sz="1400" dirty="0">
                <a:latin typeface="Helvetica" panose="020B0604020202020204" pitchFamily="34" charset="0"/>
              </a:rPr>
              <a:t>c) Skipped exon in NCAM:</a:t>
            </a:r>
          </a:p>
          <a:p>
            <a:pPr>
              <a:buFont typeface="Times" panose="02020603050405020304" pitchFamily="18" charset="0"/>
              <a:buNone/>
            </a:pPr>
            <a:r>
              <a:rPr lang="en-US" altLang="en-US" sz="1400" dirty="0">
                <a:latin typeface="Helvetica" panose="020B0604020202020204" pitchFamily="34" charset="0"/>
              </a:rPr>
              <a:t>represses/enhances axon</a:t>
            </a:r>
          </a:p>
          <a:p>
            <a:pPr>
              <a:buFont typeface="Times" panose="02020603050405020304" pitchFamily="18" charset="0"/>
              <a:buNone/>
            </a:pPr>
            <a:r>
              <a:rPr lang="en-US" altLang="en-US" sz="1400" dirty="0">
                <a:latin typeface="Helvetica" panose="020B0604020202020204" pitchFamily="34" charset="0"/>
              </a:rPr>
              <a:t>outgrowth in development</a:t>
            </a:r>
          </a:p>
        </p:txBody>
      </p:sp>
      <p:sp>
        <p:nvSpPr>
          <p:cNvPr id="105477" name="Text Box 6"/>
          <p:cNvSpPr txBox="1">
            <a:spLocks noChangeArrowheads="1"/>
          </p:cNvSpPr>
          <p:nvPr/>
        </p:nvSpPr>
        <p:spPr bwMode="auto">
          <a:xfrm>
            <a:off x="1885427" y="5699730"/>
            <a:ext cx="448847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400">
                <a:latin typeface="Helvetica" panose="020B0604020202020204" pitchFamily="34" charset="0"/>
              </a:rPr>
              <a:t>e) Intron retention: female-specific retention of the </a:t>
            </a:r>
          </a:p>
          <a:p>
            <a:r>
              <a:rPr lang="en-US" altLang="en-US" sz="1400" i="1">
                <a:latin typeface="Helvetica" panose="020B0604020202020204" pitchFamily="34" charset="0"/>
              </a:rPr>
              <a:t>msl-2</a:t>
            </a:r>
            <a:r>
              <a:rPr lang="en-US" altLang="en-US" sz="1400">
                <a:latin typeface="Helvetica" panose="020B0604020202020204" pitchFamily="34" charset="0"/>
              </a:rPr>
              <a:t> controls export of unspliced RNA to cytoplasm-&gt;</a:t>
            </a:r>
          </a:p>
          <a:p>
            <a:r>
              <a:rPr lang="en-US" altLang="en-US" sz="1400">
                <a:latin typeface="Helvetica" panose="020B0604020202020204" pitchFamily="34" charset="0"/>
              </a:rPr>
              <a:t>X-chromosome dosage compensation</a:t>
            </a:r>
          </a:p>
        </p:txBody>
      </p:sp>
      <p:sp>
        <p:nvSpPr>
          <p:cNvPr id="105478" name="Text Box 7"/>
          <p:cNvSpPr txBox="1">
            <a:spLocks noChangeArrowheads="1"/>
          </p:cNvSpPr>
          <p:nvPr/>
        </p:nvSpPr>
        <p:spPr bwMode="auto">
          <a:xfrm>
            <a:off x="6791283" y="3665774"/>
            <a:ext cx="190787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400" dirty="0">
                <a:latin typeface="Helvetica" panose="020B0604020202020204" pitchFamily="34" charset="0"/>
              </a:rPr>
              <a:t>d) Mutually exclusive exons: mammalian FGFR-2 changes </a:t>
            </a:r>
          </a:p>
          <a:p>
            <a:r>
              <a:rPr lang="en-US" altLang="en-US" sz="1400" dirty="0">
                <a:latin typeface="Helvetica" panose="020B0604020202020204" pitchFamily="34" charset="0"/>
              </a:rPr>
              <a:t>growth factor specificity during prostate cancer</a:t>
            </a:r>
          </a:p>
        </p:txBody>
      </p:sp>
      <p:sp>
        <p:nvSpPr>
          <p:cNvPr id="105479" name="Text Box 8"/>
          <p:cNvSpPr txBox="1">
            <a:spLocks noChangeArrowheads="1"/>
          </p:cNvSpPr>
          <p:nvPr/>
        </p:nvSpPr>
        <p:spPr bwMode="auto">
          <a:xfrm>
            <a:off x="0" y="6583363"/>
            <a:ext cx="42084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0FFFF"/>
                </a:solidFill>
                <a:latin typeface="Helvetica" panose="020B0604020202020204" pitchFamily="34" charset="0"/>
              </a:rPr>
              <a:t>Smith and Valcarcel, Trends in Biochemical Sciences, 2000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81514" y="9061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Alternative splicing generates multiple mRNAs and proteins from one protein-encoding gene</a:t>
            </a:r>
          </a:p>
        </p:txBody>
      </p:sp>
    </p:spTree>
    <p:extLst>
      <p:ext uri="{BB962C8B-B14F-4D97-AF65-F5344CB8AC3E}">
        <p14:creationId xmlns:p14="http://schemas.microsoft.com/office/powerpoint/2010/main" val="19023362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373" y="101515"/>
            <a:ext cx="8564777" cy="1325563"/>
          </a:xfrm>
        </p:spPr>
        <p:txBody>
          <a:bodyPr/>
          <a:lstStyle/>
          <a:p>
            <a:r>
              <a:rPr lang="en-US" dirty="0" smtClean="0"/>
              <a:t>Quantification of alternative splicing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47" y="2454547"/>
            <a:ext cx="8040024" cy="34633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7373" y="1571480"/>
            <a:ext cx="7597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Basic quantitation – explicitly count inclusion and exclusion reads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63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40" y="-83151"/>
            <a:ext cx="8564777" cy="1325563"/>
          </a:xfrm>
        </p:spPr>
        <p:txBody>
          <a:bodyPr/>
          <a:lstStyle/>
          <a:p>
            <a:r>
              <a:rPr lang="en-US" dirty="0" smtClean="0"/>
              <a:t>Quantification of alternative splicing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6757" y="1127082"/>
            <a:ext cx="7597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More complex: MISO (statistical modeling based on observed reads)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231" y="1621475"/>
            <a:ext cx="4892859" cy="4732522"/>
          </a:xfrm>
          <a:prstGeom prst="rect">
            <a:avLst/>
          </a:prstGeom>
        </p:spPr>
      </p:pic>
      <p:sp>
        <p:nvSpPr>
          <p:cNvPr id="6" name="Rectangle 3"/>
          <p:cNvSpPr>
            <a:spLocks/>
          </p:cNvSpPr>
          <p:nvPr/>
        </p:nvSpPr>
        <p:spPr bwMode="auto">
          <a:xfrm>
            <a:off x="5750011" y="6479058"/>
            <a:ext cx="3321308" cy="338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r>
              <a:rPr lang="en-US" altLang="en-US" sz="1400" dirty="0"/>
              <a:t>Katz </a:t>
            </a:r>
            <a:r>
              <a:rPr lang="en-US" altLang="en-US" sz="1400" i="1" dirty="0"/>
              <a:t>et al. </a:t>
            </a:r>
            <a:r>
              <a:rPr lang="en-US" altLang="en-US" sz="1400" dirty="0"/>
              <a:t>Nature Methods </a:t>
            </a:r>
            <a:r>
              <a:rPr lang="en-US" altLang="en-US" sz="1400" dirty="0" smtClean="0"/>
              <a:t>(2010)</a:t>
            </a:r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61544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132" y="96185"/>
            <a:ext cx="7886700" cy="1325563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132" y="1421748"/>
            <a:ext cx="7886700" cy="517627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Sequencing Technology overview</a:t>
            </a:r>
          </a:p>
          <a:p>
            <a:pPr marL="457200" lvl="1" indent="0">
              <a:buNone/>
            </a:pPr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Which technology do I want for my task?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Overview of RNA-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seq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General analysis concepts</a:t>
            </a:r>
            <a:endParaRPr lang="en-US" i="1" dirty="0">
              <a:solidFill>
                <a:schemeClr val="bg1">
                  <a:lumMod val="6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Profiling gene expression and alternative splicing</a:t>
            </a:r>
            <a:endParaRPr lang="en-US" i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/>
              <a:t>Other uses of high-throughput sequencing</a:t>
            </a:r>
          </a:p>
          <a:p>
            <a:pPr lvl="1"/>
            <a:r>
              <a:rPr lang="en-US" dirty="0" smtClean="0"/>
              <a:t>CLIP/RIP-</a:t>
            </a:r>
            <a:r>
              <a:rPr lang="en-US" dirty="0" err="1" smtClean="0"/>
              <a:t>seq</a:t>
            </a:r>
            <a:r>
              <a:rPr lang="en-US" dirty="0" smtClean="0"/>
              <a:t>: identifying protein binding sites</a:t>
            </a:r>
          </a:p>
          <a:p>
            <a:pPr lvl="1"/>
            <a:r>
              <a:rPr lang="en-US" dirty="0" smtClean="0"/>
              <a:t>Ribosome profiling: quantification of translation</a:t>
            </a:r>
          </a:p>
          <a:p>
            <a:pPr lvl="1"/>
            <a:r>
              <a:rPr lang="en-US" dirty="0" smtClean="0"/>
              <a:t>Others (RNA modifications, structure)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Public resources &amp; large-scale data resources</a:t>
            </a:r>
          </a:p>
        </p:txBody>
      </p:sp>
    </p:spTree>
    <p:extLst>
      <p:ext uri="{BB962C8B-B14F-4D97-AF65-F5344CB8AC3E}">
        <p14:creationId xmlns:p14="http://schemas.microsoft.com/office/powerpoint/2010/main" val="614451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093" y="30149"/>
            <a:ext cx="8718997" cy="1033108"/>
          </a:xfrm>
        </p:spPr>
        <p:txBody>
          <a:bodyPr>
            <a:noAutofit/>
          </a:bodyPr>
          <a:lstStyle/>
          <a:p>
            <a:r>
              <a:rPr lang="en-US" sz="3200" dirty="0" smtClean="0"/>
              <a:t>Each step of RNA processing is highly regulated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16" y="1739781"/>
            <a:ext cx="4804431" cy="4624322"/>
          </a:xfrm>
        </p:spPr>
      </p:pic>
      <p:sp>
        <p:nvSpPr>
          <p:cNvPr id="3" name="Rectangle 2"/>
          <p:cNvSpPr/>
          <p:nvPr/>
        </p:nvSpPr>
        <p:spPr>
          <a:xfrm>
            <a:off x="0" y="6488668"/>
            <a:ext cx="1827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Stephanie </a:t>
            </a:r>
            <a:r>
              <a:rPr lang="en-US" dirty="0" err="1"/>
              <a:t>Huelga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05222" y="1839788"/>
            <a:ext cx="32068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RNA binding proteins (RBPs) act as trans factors to regulate RNA processing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Estimated &gt;1000 RBPs in human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RNA processing plays critical roles in </a:t>
            </a:r>
            <a:r>
              <a:rPr lang="en-US" dirty="0"/>
              <a:t>development </a:t>
            </a:r>
            <a:r>
              <a:rPr lang="en-US" dirty="0" smtClean="0"/>
              <a:t>and human physiology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Mutation or alteration of </a:t>
            </a:r>
            <a:r>
              <a:rPr lang="en-US" dirty="0"/>
              <a:t>RNA binding proteins plays </a:t>
            </a:r>
            <a:r>
              <a:rPr lang="en-US" dirty="0" smtClean="0"/>
              <a:t>critical roles in disease</a:t>
            </a:r>
          </a:p>
        </p:txBody>
      </p:sp>
    </p:spTree>
    <p:extLst>
      <p:ext uri="{BB962C8B-B14F-4D97-AF65-F5344CB8AC3E}">
        <p14:creationId xmlns:p14="http://schemas.microsoft.com/office/powerpoint/2010/main" val="441865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338" y="154814"/>
            <a:ext cx="7886700" cy="1325563"/>
          </a:xfrm>
        </p:spPr>
        <p:txBody>
          <a:bodyPr/>
          <a:lstStyle/>
          <a:p>
            <a:r>
              <a:rPr lang="en-US" dirty="0" smtClean="0"/>
              <a:t>Identifying RNA binding protein binding sites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11" y="2265244"/>
            <a:ext cx="8506437" cy="13345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4280"/>
            <a:ext cx="8690526" cy="12166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663" y="5424798"/>
            <a:ext cx="8126375" cy="13496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1335" y="1895912"/>
            <a:ext cx="5972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RIP-</a:t>
            </a:r>
            <a:r>
              <a:rPr lang="en-US" dirty="0" err="1" smtClean="0"/>
              <a:t>seq</a:t>
            </a:r>
            <a:r>
              <a:rPr lang="en-US" dirty="0" smtClean="0"/>
              <a:t> (</a:t>
            </a:r>
            <a:r>
              <a:rPr lang="en-US" u="sng" dirty="0" smtClean="0"/>
              <a:t>R</a:t>
            </a:r>
            <a:r>
              <a:rPr lang="en-US" dirty="0" smtClean="0"/>
              <a:t>NA </a:t>
            </a:r>
            <a:r>
              <a:rPr lang="en-US" u="sng" dirty="0" smtClean="0"/>
              <a:t>I</a:t>
            </a:r>
            <a:r>
              <a:rPr lang="en-US" dirty="0" smtClean="0"/>
              <a:t>mmuno</a:t>
            </a:r>
            <a:r>
              <a:rPr lang="en-US" u="sng" dirty="0" smtClean="0"/>
              <a:t>p</a:t>
            </a:r>
            <a:r>
              <a:rPr lang="en-US" dirty="0" smtClean="0"/>
              <a:t>recipitation &amp; high-throughput </a:t>
            </a:r>
            <a:r>
              <a:rPr lang="en-US" dirty="0" err="1" smtClean="0"/>
              <a:t>seq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1335" y="3585699"/>
            <a:ext cx="785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CLIP-</a:t>
            </a:r>
            <a:r>
              <a:rPr lang="en-US" dirty="0" err="1" smtClean="0"/>
              <a:t>seq</a:t>
            </a:r>
            <a:r>
              <a:rPr lang="en-US" dirty="0" smtClean="0"/>
              <a:t> (</a:t>
            </a:r>
            <a:r>
              <a:rPr lang="en-US" u="sng" dirty="0" smtClean="0"/>
              <a:t>C</a:t>
            </a:r>
            <a:r>
              <a:rPr lang="en-US" dirty="0" smtClean="0"/>
              <a:t>ross-</a:t>
            </a:r>
            <a:r>
              <a:rPr lang="en-US" u="sng" dirty="0" smtClean="0"/>
              <a:t>L</a:t>
            </a:r>
            <a:r>
              <a:rPr lang="en-US" dirty="0" smtClean="0"/>
              <a:t>inking </a:t>
            </a:r>
            <a:r>
              <a:rPr lang="en-US" u="sng" dirty="0" smtClean="0"/>
              <a:t>I</a:t>
            </a:r>
            <a:r>
              <a:rPr lang="en-US" dirty="0" smtClean="0"/>
              <a:t>mmuno</a:t>
            </a:r>
            <a:r>
              <a:rPr lang="en-US" u="sng" dirty="0" smtClean="0"/>
              <a:t>p</a:t>
            </a:r>
            <a:r>
              <a:rPr lang="en-US" dirty="0" smtClean="0"/>
              <a:t>recipitation &amp; high-throughput </a:t>
            </a:r>
            <a:r>
              <a:rPr lang="en-US" dirty="0" err="1" smtClean="0"/>
              <a:t>seq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1335" y="5188713"/>
            <a:ext cx="8828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PAR-CLIP-</a:t>
            </a:r>
            <a:r>
              <a:rPr lang="en-US" dirty="0" err="1" smtClean="0"/>
              <a:t>seq</a:t>
            </a:r>
            <a:r>
              <a:rPr lang="en-US" dirty="0" smtClean="0"/>
              <a:t> (</a:t>
            </a:r>
            <a:r>
              <a:rPr lang="en-US" u="sng" dirty="0" smtClean="0"/>
              <a:t>P</a:t>
            </a:r>
            <a:r>
              <a:rPr lang="en-US" dirty="0" smtClean="0"/>
              <a:t>hoto</a:t>
            </a:r>
            <a:r>
              <a:rPr lang="en-US" u="sng" dirty="0" smtClean="0"/>
              <a:t>a</a:t>
            </a:r>
            <a:r>
              <a:rPr lang="en-US" dirty="0" smtClean="0"/>
              <a:t>ctivatable </a:t>
            </a:r>
            <a:r>
              <a:rPr lang="en-US" u="sng" dirty="0" err="1" smtClean="0"/>
              <a:t>r</a:t>
            </a:r>
            <a:r>
              <a:rPr lang="en-US" dirty="0" err="1" smtClean="0"/>
              <a:t>ibonucleoside</a:t>
            </a:r>
            <a:r>
              <a:rPr lang="en-US" dirty="0" smtClean="0"/>
              <a:t> </a:t>
            </a:r>
            <a:r>
              <a:rPr lang="en-US" u="sng" dirty="0" smtClean="0"/>
              <a:t>C</a:t>
            </a:r>
            <a:r>
              <a:rPr lang="en-US" dirty="0" smtClean="0"/>
              <a:t>ross-</a:t>
            </a:r>
            <a:r>
              <a:rPr lang="en-US" u="sng" dirty="0" smtClean="0"/>
              <a:t>L</a:t>
            </a:r>
            <a:r>
              <a:rPr lang="en-US" dirty="0" smtClean="0"/>
              <a:t>inking </a:t>
            </a:r>
            <a:r>
              <a:rPr lang="en-US" u="sng" dirty="0" smtClean="0"/>
              <a:t>I</a:t>
            </a:r>
            <a:r>
              <a:rPr lang="en-US" dirty="0" smtClean="0"/>
              <a:t>mmuno</a:t>
            </a:r>
            <a:r>
              <a:rPr lang="en-US" u="sng" dirty="0" smtClean="0"/>
              <a:t>p</a:t>
            </a:r>
            <a:r>
              <a:rPr lang="en-US" dirty="0" smtClean="0"/>
              <a:t>recipitation)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853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455025" cy="1143000"/>
          </a:xfrm>
        </p:spPr>
        <p:txBody>
          <a:bodyPr lIns="45720" rIns="45720">
            <a:normAutofit fontScale="90000"/>
          </a:bodyPr>
          <a:lstStyle/>
          <a:p>
            <a:pPr eaLnBrk="1" hangingPunct="1">
              <a:defRPr/>
            </a:pPr>
            <a:r>
              <a:rPr lang="en-US" sz="3900" dirty="0" smtClean="0">
                <a:ea typeface="+mj-ea"/>
              </a:rPr>
              <a:t>Sequencing by synthesis: </a:t>
            </a:r>
            <a:r>
              <a:rPr lang="en-US" sz="3900" dirty="0" err="1" smtClean="0">
                <a:ea typeface="+mj-ea"/>
              </a:rPr>
              <a:t>HiSeq</a:t>
            </a:r>
            <a:r>
              <a:rPr lang="en-US" sz="3900" dirty="0" smtClean="0">
                <a:ea typeface="+mj-ea"/>
              </a:rPr>
              <a:t> 2500 (Illumina)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 l="2674" t="11400" b="12365"/>
          <a:stretch>
            <a:fillRect/>
          </a:stretch>
        </p:blipFill>
        <p:spPr bwMode="auto">
          <a:xfrm>
            <a:off x="393192" y="1821326"/>
            <a:ext cx="8454480" cy="2276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01600">
              <a:schemeClr val="accent3">
                <a:alpha val="75000"/>
              </a:schemeClr>
            </a:glow>
          </a:effectLst>
        </p:spPr>
      </p:pic>
      <p:sp>
        <p:nvSpPr>
          <p:cNvPr id="41987" name="TextBox 3"/>
          <p:cNvSpPr txBox="1">
            <a:spLocks noChangeArrowheads="1"/>
          </p:cNvSpPr>
          <p:nvPr/>
        </p:nvSpPr>
        <p:spPr bwMode="auto">
          <a:xfrm>
            <a:off x="3361817" y="4097835"/>
            <a:ext cx="5486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600" dirty="0" err="1"/>
              <a:t>Shendure</a:t>
            </a:r>
            <a:r>
              <a:rPr lang="en-US" altLang="en-US" sz="1600" dirty="0"/>
              <a:t> &amp; Lee, Nat. Biotech. 2008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944778" y="4579056"/>
            <a:ext cx="4543743" cy="216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b="1" dirty="0" smtClean="0"/>
              <a:t>Can do 50bp to 250bp single-end or paired-end </a:t>
            </a:r>
            <a:r>
              <a:rPr lang="en-US" altLang="en-US" sz="2000" b="1" dirty="0"/>
              <a:t>reads</a:t>
            </a:r>
          </a:p>
          <a:p>
            <a:pPr eaLnBrk="1" hangingPunct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b="1" dirty="0" smtClean="0"/>
              <a:t>~300 million reads </a:t>
            </a:r>
            <a:r>
              <a:rPr lang="en-US" altLang="en-US" sz="2000" b="1" dirty="0"/>
              <a:t>per </a:t>
            </a:r>
            <a:r>
              <a:rPr lang="en-US" altLang="en-US" sz="2000" b="1" dirty="0" smtClean="0"/>
              <a:t>lane x (2 or 8) lanes</a:t>
            </a:r>
            <a:endParaRPr lang="en-US" altLang="en-US" sz="2000" b="1" dirty="0"/>
          </a:p>
          <a:p>
            <a:pPr eaLnBrk="1" hangingPunct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b="1" dirty="0"/>
              <a:t>4-8 days run time</a:t>
            </a:r>
          </a:p>
          <a:p>
            <a:pPr eaLnBrk="1" hangingPunct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b="1" dirty="0"/>
              <a:t>200 billion </a:t>
            </a:r>
            <a:r>
              <a:rPr lang="en-US" altLang="en-US" sz="2000" b="1" dirty="0" err="1"/>
              <a:t>bp</a:t>
            </a:r>
            <a:r>
              <a:rPr lang="en-US" altLang="en-US" sz="2000" b="1" dirty="0"/>
              <a:t> output each run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rcRect t="7785" b="24082"/>
          <a:stretch>
            <a:fillRect/>
          </a:stretch>
        </p:blipFill>
        <p:spPr>
          <a:xfrm>
            <a:off x="959538" y="4819785"/>
            <a:ext cx="2264447" cy="1688368"/>
          </a:xfrm>
          <a:prstGeom prst="rect">
            <a:avLst/>
          </a:prstGeom>
          <a:effectLst>
            <a:glow rad="101600">
              <a:schemeClr val="accent3">
                <a:alpha val="7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056420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2248" y="168166"/>
            <a:ext cx="8561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Identification of RNA binding protein targets by CLIP-</a:t>
            </a:r>
            <a:r>
              <a:rPr lang="en-US" sz="2800" dirty="0" err="1" smtClean="0"/>
              <a:t>seq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9" y="1823786"/>
            <a:ext cx="5636464" cy="40909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9" y="1823786"/>
            <a:ext cx="5636464" cy="40909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9" y="1823786"/>
            <a:ext cx="5636464" cy="40909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9" y="1823786"/>
            <a:ext cx="5636464" cy="40909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33" t="-4605" r="-2974" b="-6165"/>
          <a:stretch/>
        </p:blipFill>
        <p:spPr>
          <a:xfrm>
            <a:off x="4234725" y="3937686"/>
            <a:ext cx="4452905" cy="2737585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209" y="1249212"/>
            <a:ext cx="1623749" cy="1776933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5821696" y="2461891"/>
            <a:ext cx="1085730" cy="156519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821696" y="1845062"/>
            <a:ext cx="1085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High-throughput sequencing</a:t>
            </a:r>
            <a:endParaRPr lang="en-US" sz="1200" dirty="0"/>
          </a:p>
        </p:txBody>
      </p:sp>
      <p:sp>
        <p:nvSpPr>
          <p:cNvPr id="13" name="Right Arrow 12"/>
          <p:cNvSpPr/>
          <p:nvPr/>
        </p:nvSpPr>
        <p:spPr>
          <a:xfrm rot="5400000">
            <a:off x="6786013" y="3345785"/>
            <a:ext cx="555903" cy="1598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152125" y="3165094"/>
            <a:ext cx="1535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Data processing &amp; peak calling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9356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3" grpId="0" animBg="1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13923" y="1"/>
            <a:ext cx="7886700" cy="1051034"/>
          </a:xfrm>
        </p:spPr>
        <p:txBody>
          <a:bodyPr>
            <a:noAutofit/>
          </a:bodyPr>
          <a:lstStyle/>
          <a:p>
            <a:r>
              <a:rPr lang="en-US" sz="3200" dirty="0" smtClean="0"/>
              <a:t>CLIP-</a:t>
            </a:r>
            <a:r>
              <a:rPr lang="en-US" sz="3200" dirty="0" err="1" smtClean="0"/>
              <a:t>seq</a:t>
            </a:r>
            <a:r>
              <a:rPr lang="en-US" sz="3200" dirty="0" smtClean="0"/>
              <a:t> </a:t>
            </a:r>
            <a:r>
              <a:rPr lang="en-US" sz="3200" dirty="0"/>
              <a:t>reveals RBP-specific binding </a:t>
            </a:r>
            <a:r>
              <a:rPr lang="en-US" sz="3200" dirty="0" smtClean="0"/>
              <a:t>profiles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84" y="1510817"/>
            <a:ext cx="7083437" cy="520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684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898358"/>
            <a:ext cx="4247477" cy="5870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0890" y="0"/>
            <a:ext cx="8530077" cy="1051034"/>
          </a:xfrm>
        </p:spPr>
        <p:txBody>
          <a:bodyPr>
            <a:noAutofit/>
          </a:bodyPr>
          <a:lstStyle/>
          <a:p>
            <a:r>
              <a:rPr lang="en-US" sz="3200" dirty="0" smtClean="0"/>
              <a:t>CLIP-</a:t>
            </a:r>
            <a:r>
              <a:rPr lang="en-US" sz="3200" dirty="0" err="1" smtClean="0"/>
              <a:t>seq</a:t>
            </a:r>
            <a:r>
              <a:rPr lang="en-US" sz="3200" dirty="0" smtClean="0"/>
              <a:t> enables building splicing regulatory maps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17643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26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RNA-centric views from large-scale CLIP</a:t>
            </a:r>
            <a:endParaRPr lang="en-US" sz="3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3" t="51578"/>
          <a:stretch/>
        </p:blipFill>
        <p:spPr>
          <a:xfrm>
            <a:off x="436605" y="1785551"/>
            <a:ext cx="7963416" cy="4692569"/>
          </a:xfrm>
        </p:spPr>
      </p:pic>
      <p:sp>
        <p:nvSpPr>
          <p:cNvPr id="8" name="Rectangle 7"/>
          <p:cNvSpPr/>
          <p:nvPr/>
        </p:nvSpPr>
        <p:spPr>
          <a:xfrm>
            <a:off x="354226" y="1861751"/>
            <a:ext cx="378942" cy="3871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36605" y="3056237"/>
            <a:ext cx="9885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152 ENCODE CLIP-</a:t>
            </a:r>
            <a:r>
              <a:rPr lang="en-US" sz="1400" dirty="0" err="1" smtClean="0"/>
              <a:t>seq</a:t>
            </a:r>
            <a:r>
              <a:rPr lang="en-US" sz="1400" dirty="0" smtClean="0"/>
              <a:t> datasets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370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94" t="48787"/>
          <a:stretch/>
        </p:blipFill>
        <p:spPr>
          <a:xfrm>
            <a:off x="4087355" y="1540703"/>
            <a:ext cx="2211154" cy="17125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183"/>
          <a:stretch/>
        </p:blipFill>
        <p:spPr>
          <a:xfrm>
            <a:off x="246834" y="1608735"/>
            <a:ext cx="3768003" cy="420052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246591" y="-53791"/>
            <a:ext cx="865081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Going from RNA to protein quantification</a:t>
            </a:r>
            <a:endParaRPr lang="en-US" sz="4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9" t="50648"/>
          <a:stretch/>
        </p:blipFill>
        <p:spPr>
          <a:xfrm>
            <a:off x="6943770" y="1466055"/>
            <a:ext cx="2096835" cy="17627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56" b="45712"/>
          <a:stretch/>
        </p:blipFill>
        <p:spPr>
          <a:xfrm>
            <a:off x="4758227" y="3698815"/>
            <a:ext cx="4226050" cy="2478148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6380922" y="2107096"/>
            <a:ext cx="490330" cy="2898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6724" y="6513926"/>
            <a:ext cx="83886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Global quantification of mammalian gene expression </a:t>
            </a:r>
            <a:r>
              <a:rPr lang="en-US" sz="1200" b="1" dirty="0" smtClean="0"/>
              <a:t>control. </a:t>
            </a:r>
            <a:r>
              <a:rPr lang="en-US" sz="1200" dirty="0" err="1" smtClean="0"/>
              <a:t>Björn</a:t>
            </a:r>
            <a:r>
              <a:rPr lang="en-US" sz="1200" dirty="0" smtClean="0"/>
              <a:t> </a:t>
            </a:r>
            <a:r>
              <a:rPr lang="en-US" sz="1200" dirty="0" err="1" smtClean="0"/>
              <a:t>Schwanhäusser</a:t>
            </a:r>
            <a:r>
              <a:rPr lang="en-US" sz="1200" dirty="0" smtClean="0"/>
              <a:t>, et al.  Nature </a:t>
            </a:r>
            <a:r>
              <a:rPr lang="en-US" sz="1200" dirty="0"/>
              <a:t>473, 337–342 (19 May 2011)</a:t>
            </a:r>
          </a:p>
        </p:txBody>
      </p:sp>
      <p:sp>
        <p:nvSpPr>
          <p:cNvPr id="2" name="Rectangle 1"/>
          <p:cNvSpPr/>
          <p:nvPr/>
        </p:nvSpPr>
        <p:spPr>
          <a:xfrm>
            <a:off x="7282249" y="5931244"/>
            <a:ext cx="601362" cy="278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457546" y="5950736"/>
            <a:ext cx="601362" cy="278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896496" y="2950113"/>
            <a:ext cx="325395" cy="278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388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5" name="Title 1"/>
          <p:cNvSpPr>
            <a:spLocks noGrp="1"/>
          </p:cNvSpPr>
          <p:nvPr>
            <p:ph type="title"/>
          </p:nvPr>
        </p:nvSpPr>
        <p:spPr>
          <a:xfrm>
            <a:off x="257948" y="0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Ribosome profiling</a:t>
            </a:r>
          </a:p>
        </p:txBody>
      </p:sp>
      <p:pic>
        <p:nvPicPr>
          <p:cNvPr id="18022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049" y="1488989"/>
            <a:ext cx="605790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6148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472" y="0"/>
            <a:ext cx="7886700" cy="1009821"/>
          </a:xfrm>
        </p:spPr>
        <p:txBody>
          <a:bodyPr/>
          <a:lstStyle/>
          <a:p>
            <a:r>
              <a:rPr lang="en-US" dirty="0" smtClean="0"/>
              <a:t>Ribosome profiling (</a:t>
            </a:r>
            <a:r>
              <a:rPr lang="en-US" dirty="0" err="1" smtClean="0"/>
              <a:t>Ribo-seq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03"/>
          <a:stretch/>
        </p:blipFill>
        <p:spPr>
          <a:xfrm>
            <a:off x="684182" y="1009821"/>
            <a:ext cx="2641331" cy="543697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724" y="1149868"/>
            <a:ext cx="4193448" cy="53415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75005" y="6491417"/>
            <a:ext cx="626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 smtClean="0"/>
              <a:t>Ingolia</a:t>
            </a:r>
            <a:r>
              <a:rPr lang="en-US" sz="1400" dirty="0" smtClean="0"/>
              <a:t>, </a:t>
            </a:r>
            <a:r>
              <a:rPr lang="en-US" sz="1400" i="1" dirty="0" smtClean="0"/>
              <a:t>et al</a:t>
            </a:r>
            <a:r>
              <a:rPr lang="en-US" sz="1400" dirty="0" smtClean="0"/>
              <a:t>. Science (2009) &amp; </a:t>
            </a:r>
            <a:r>
              <a:rPr lang="en-US" sz="1400" dirty="0" err="1" smtClean="0"/>
              <a:t>Ingolia</a:t>
            </a:r>
            <a:r>
              <a:rPr lang="en-US" sz="1400" dirty="0" smtClean="0"/>
              <a:t>, </a:t>
            </a:r>
            <a:r>
              <a:rPr lang="en-US" sz="1400" i="1" dirty="0" smtClean="0"/>
              <a:t>Nat. Rev. Genetics </a:t>
            </a:r>
            <a:r>
              <a:rPr lang="en-US" sz="1400" dirty="0" smtClean="0"/>
              <a:t>(2014)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27046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56" y="110232"/>
            <a:ext cx="7886700" cy="1325563"/>
          </a:xfrm>
        </p:spPr>
        <p:txBody>
          <a:bodyPr/>
          <a:lstStyle/>
          <a:p>
            <a:r>
              <a:rPr lang="en-US" dirty="0" smtClean="0"/>
              <a:t>Localized translation profiling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453" b="30972"/>
          <a:stretch/>
        </p:blipFill>
        <p:spPr>
          <a:xfrm>
            <a:off x="5239265" y="1571398"/>
            <a:ext cx="3196281" cy="4854641"/>
          </a:xfrm>
        </p:spPr>
      </p:pic>
      <p:sp>
        <p:nvSpPr>
          <p:cNvPr id="5" name="Rectangle 4"/>
          <p:cNvSpPr/>
          <p:nvPr/>
        </p:nvSpPr>
        <p:spPr>
          <a:xfrm>
            <a:off x="8122508" y="1571398"/>
            <a:ext cx="469557" cy="3727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082746" y="6147517"/>
            <a:ext cx="469557" cy="3727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1" r="61615" b="77325"/>
          <a:stretch/>
        </p:blipFill>
        <p:spPr>
          <a:xfrm>
            <a:off x="628650" y="1571398"/>
            <a:ext cx="2882532" cy="18040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46" r="61615" b="35123"/>
          <a:stretch/>
        </p:blipFill>
        <p:spPr>
          <a:xfrm>
            <a:off x="628650" y="3511088"/>
            <a:ext cx="2882532" cy="30091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75005" y="6491417"/>
            <a:ext cx="626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Williams </a:t>
            </a:r>
            <a:r>
              <a:rPr lang="en-US" sz="1400" i="1" dirty="0" smtClean="0"/>
              <a:t>et al. </a:t>
            </a:r>
            <a:r>
              <a:rPr lang="en-US" sz="1400" dirty="0" smtClean="0"/>
              <a:t>Science</a:t>
            </a:r>
            <a:r>
              <a:rPr lang="en-US" sz="1400" i="1" dirty="0" smtClean="0"/>
              <a:t> </a:t>
            </a:r>
            <a:r>
              <a:rPr lang="en-US" sz="1400" dirty="0" smtClean="0"/>
              <a:t>(2014)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95590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898" y="241558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RNA modification profiling: </a:t>
            </a:r>
            <a:r>
              <a:rPr lang="en-US" sz="3600" dirty="0" err="1" smtClean="0"/>
              <a:t>Pseudouridine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592" y="1882675"/>
            <a:ext cx="4153365" cy="415336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86"/>
          <a:stretch/>
        </p:blipFill>
        <p:spPr>
          <a:xfrm>
            <a:off x="123567" y="1435830"/>
            <a:ext cx="2499963" cy="24888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38"/>
          <a:stretch/>
        </p:blipFill>
        <p:spPr>
          <a:xfrm>
            <a:off x="2364260" y="3763621"/>
            <a:ext cx="2195008" cy="248889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83027" y="2998573"/>
            <a:ext cx="548309" cy="197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117124" y="3377514"/>
            <a:ext cx="444844" cy="581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230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52"/>
          <a:stretch/>
        </p:blipFill>
        <p:spPr>
          <a:xfrm>
            <a:off x="767332" y="523467"/>
            <a:ext cx="3292561" cy="27949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234" y="89885"/>
            <a:ext cx="8523588" cy="1325563"/>
          </a:xfrm>
        </p:spPr>
        <p:txBody>
          <a:bodyPr>
            <a:normAutofit/>
          </a:bodyPr>
          <a:lstStyle/>
          <a:p>
            <a:r>
              <a:rPr lang="en-US" sz="3600" dirty="0"/>
              <a:t>RNA modification profiling: </a:t>
            </a:r>
            <a:r>
              <a:rPr lang="en-US" sz="3600" dirty="0" smtClean="0"/>
              <a:t>M6A methylation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294" y="1457341"/>
            <a:ext cx="4349427" cy="4832697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835485" y="4473146"/>
            <a:ext cx="3040416" cy="2311919"/>
            <a:chOff x="505082" y="3915999"/>
            <a:chExt cx="3675619" cy="2794925"/>
          </a:xfrm>
        </p:grpSpPr>
        <p:pic>
          <p:nvPicPr>
            <p:cNvPr id="6" name="Content Placeholder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70"/>
            <a:stretch/>
          </p:blipFill>
          <p:spPr>
            <a:xfrm>
              <a:off x="645125" y="3915999"/>
              <a:ext cx="3535576" cy="27949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05082" y="5313461"/>
              <a:ext cx="450507" cy="7990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>
            <a:off x="1795849" y="3318392"/>
            <a:ext cx="0" cy="8664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919416" y="3402178"/>
            <a:ext cx="1491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m</a:t>
            </a:r>
            <a:r>
              <a:rPr lang="en-US" i="1" baseline="30000" dirty="0" smtClean="0"/>
              <a:t>6</a:t>
            </a:r>
            <a:r>
              <a:rPr lang="en-US" i="1" dirty="0" smtClean="0"/>
              <a:t>A-binding proteins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534458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837" y="635575"/>
            <a:ext cx="5729675" cy="6069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4" name="Text Box 3"/>
          <p:cNvSpPr txBox="1">
            <a:spLocks noChangeArrowheads="1"/>
          </p:cNvSpPr>
          <p:nvPr/>
        </p:nvSpPr>
        <p:spPr bwMode="auto">
          <a:xfrm>
            <a:off x="1182688" y="50800"/>
            <a:ext cx="71304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dirty="0"/>
              <a:t>Cluster Formation on </a:t>
            </a:r>
            <a:r>
              <a:rPr lang="en-US" altLang="en-US" sz="3200" dirty="0" smtClean="0"/>
              <a:t>Illumina </a:t>
            </a:r>
            <a:r>
              <a:rPr lang="en-US" altLang="en-US" sz="3200" dirty="0" err="1" smtClean="0"/>
              <a:t>Flowcell</a:t>
            </a:r>
            <a:endParaRPr lang="en-US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02151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283" y="0"/>
            <a:ext cx="7886700" cy="1162317"/>
          </a:xfrm>
        </p:spPr>
        <p:txBody>
          <a:bodyPr/>
          <a:lstStyle/>
          <a:p>
            <a:r>
              <a:rPr lang="en-US" dirty="0" smtClean="0"/>
              <a:t>RNA structure profiling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86" y="1223282"/>
            <a:ext cx="7068065" cy="541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5816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17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232" y="368644"/>
            <a:ext cx="4632325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6805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132" y="96185"/>
            <a:ext cx="7886700" cy="1325563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132" y="1421748"/>
            <a:ext cx="7886700" cy="517627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Sequencing Technology overview</a:t>
            </a:r>
          </a:p>
          <a:p>
            <a:pPr marL="457200" lvl="1" indent="0">
              <a:buNone/>
            </a:pPr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Which technology do I want for my task?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Overview of RNA-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seq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General analysis concepts</a:t>
            </a:r>
            <a:endParaRPr lang="en-US" i="1" dirty="0">
              <a:solidFill>
                <a:schemeClr val="bg1">
                  <a:lumMod val="6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Profiling gene expression and alternative splicing</a:t>
            </a:r>
            <a:endParaRPr lang="en-US" i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Other uses of high-throughput sequencing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CLIP/RIP-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seq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: identifying protein binding sites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Ribosome profiling: quantification of translation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Others (RNA modifications, structure)</a:t>
            </a:r>
          </a:p>
          <a:p>
            <a:r>
              <a:rPr lang="en-US" dirty="0" smtClean="0"/>
              <a:t>Public resources &amp; large-scale data resources</a:t>
            </a:r>
          </a:p>
        </p:txBody>
      </p:sp>
    </p:spTree>
    <p:extLst>
      <p:ext uri="{BB962C8B-B14F-4D97-AF65-F5344CB8AC3E}">
        <p14:creationId xmlns:p14="http://schemas.microsoft.com/office/powerpoint/2010/main" val="284188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610" y="200534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General resources for getting LOTS of sequencing data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210" y="1843913"/>
            <a:ext cx="7886700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GEO (NCBI Gene </a:t>
            </a:r>
            <a:r>
              <a:rPr lang="en-US" dirty="0"/>
              <a:t>Expression Omnibus) </a:t>
            </a:r>
            <a:r>
              <a:rPr lang="en-US" dirty="0" smtClean="0"/>
              <a:t>- </a:t>
            </a:r>
            <a:r>
              <a:rPr lang="en-US" sz="2000" dirty="0"/>
              <a:t>http://www.ncbi.nlm.nih.gov/geo</a:t>
            </a:r>
            <a:r>
              <a:rPr lang="en-US" sz="2000" dirty="0" smtClean="0"/>
              <a:t>/ </a:t>
            </a:r>
            <a:r>
              <a:rPr lang="en-US" dirty="0" smtClean="0"/>
              <a:t>, SRA (Sequence Read Archive) </a:t>
            </a:r>
            <a:r>
              <a:rPr lang="en-US" dirty="0"/>
              <a:t>- </a:t>
            </a:r>
            <a:r>
              <a:rPr lang="en-US" sz="2000" dirty="0"/>
              <a:t>http://</a:t>
            </a:r>
            <a:r>
              <a:rPr lang="en-US" sz="2000" dirty="0" smtClean="0"/>
              <a:t>www.ncbi.nlm.nih.gov/sra , </a:t>
            </a:r>
            <a:r>
              <a:rPr lang="en-US" dirty="0" smtClean="0"/>
              <a:t>ENA (European </a:t>
            </a:r>
            <a:r>
              <a:rPr lang="en-US" dirty="0"/>
              <a:t>Nucleotide Archive) - </a:t>
            </a:r>
            <a:r>
              <a:rPr lang="en-US" sz="2000" dirty="0"/>
              <a:t>http://www.ebi.ac.uk/ena</a:t>
            </a:r>
            <a:endParaRPr lang="en-US" sz="2000" dirty="0" smtClean="0"/>
          </a:p>
          <a:p>
            <a:pPr lvl="1"/>
            <a:r>
              <a:rPr lang="en-US" dirty="0" smtClean="0"/>
              <a:t>NCBI &amp; EMBL’s public databases for depositing published data</a:t>
            </a:r>
          </a:p>
          <a:p>
            <a:pPr lvl="1"/>
            <a:r>
              <a:rPr lang="en-US" dirty="0" smtClean="0"/>
              <a:t>Searchable by ID (from papers) or by gene, tissue, experiment type, etc. to obtain many datasets for global analyses</a:t>
            </a:r>
          </a:p>
          <a:p>
            <a:pPr marL="0" indent="0">
              <a:buNone/>
            </a:pPr>
            <a:r>
              <a:rPr lang="en-US" dirty="0" err="1" smtClean="0"/>
              <a:t>dbGAP</a:t>
            </a:r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en-US" sz="2100" dirty="0" smtClean="0"/>
              <a:t>http</a:t>
            </a:r>
            <a:r>
              <a:rPr lang="en-US" sz="2100" dirty="0"/>
              <a:t>://</a:t>
            </a:r>
            <a:r>
              <a:rPr lang="en-US" sz="2100" dirty="0" smtClean="0"/>
              <a:t>www.ncbi.nlm.nih.gov/gap</a:t>
            </a:r>
            <a:endParaRPr lang="en-US" dirty="0" smtClean="0"/>
          </a:p>
          <a:p>
            <a:pPr lvl="1"/>
            <a:r>
              <a:rPr lang="en-US" dirty="0" smtClean="0"/>
              <a:t>Controlled-access version (for data with genotype/personally identifiable information)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Illumina </a:t>
            </a:r>
            <a:r>
              <a:rPr lang="en-US" dirty="0"/>
              <a:t>Body Map - </a:t>
            </a:r>
            <a:r>
              <a:rPr lang="en-US" sz="2000" dirty="0"/>
              <a:t>http://www.ebi.ac.uk/arrayexpress/experiments/E-MTAB-513</a:t>
            </a:r>
            <a:r>
              <a:rPr lang="en-US" sz="2000" dirty="0" smtClean="0"/>
              <a:t>/</a:t>
            </a:r>
          </a:p>
          <a:p>
            <a:pPr lvl="1"/>
            <a:r>
              <a:rPr lang="en-US" dirty="0" smtClean="0"/>
              <a:t>Basic RNA-</a:t>
            </a:r>
            <a:r>
              <a:rPr lang="en-US" dirty="0" err="1" smtClean="0"/>
              <a:t>seq</a:t>
            </a:r>
            <a:r>
              <a:rPr lang="en-US" dirty="0" smtClean="0"/>
              <a:t> dataset of 16 human tissues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099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1828"/>
            <a:ext cx="9144000" cy="1325563"/>
          </a:xfrm>
        </p:spPr>
        <p:txBody>
          <a:bodyPr/>
          <a:lstStyle/>
          <a:p>
            <a:r>
              <a:rPr lang="en-US" dirty="0" smtClean="0"/>
              <a:t>Gene expression &amp; splicing resources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02" y="1421632"/>
            <a:ext cx="3289617" cy="494100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503" y="3648456"/>
            <a:ext cx="5553047" cy="31439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85032" y="1353312"/>
            <a:ext cx="51755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GTEx</a:t>
            </a:r>
            <a:r>
              <a:rPr lang="en-US" dirty="0" smtClean="0"/>
              <a:t> project - http://www.gtexportal.org/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Perform RNA-</a:t>
            </a:r>
            <a:r>
              <a:rPr lang="en-US" dirty="0" err="1" smtClean="0"/>
              <a:t>seq</a:t>
            </a:r>
            <a:r>
              <a:rPr lang="en-US" dirty="0" smtClean="0"/>
              <a:t> and genotyping for 43 tissues across hundreds of individuals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Pilot phase: 1641 RNA-</a:t>
            </a:r>
            <a:r>
              <a:rPr lang="en-US" dirty="0" err="1" smtClean="0"/>
              <a:t>seq</a:t>
            </a:r>
            <a:r>
              <a:rPr lang="en-US" dirty="0" smtClean="0"/>
              <a:t>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Identification of </a:t>
            </a:r>
            <a:r>
              <a:rPr lang="en-US" dirty="0" err="1" smtClean="0"/>
              <a:t>eQTLs</a:t>
            </a:r>
            <a:r>
              <a:rPr lang="en-US" dirty="0" smtClean="0"/>
              <a:t> (SNPs that associate with expression)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779080" y="3186791"/>
            <a:ext cx="48646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262626"/>
                </a:solidFill>
                <a:latin typeface="LucidaGrande"/>
              </a:rPr>
              <a:t>The </a:t>
            </a:r>
            <a:r>
              <a:rPr lang="en-US" sz="1200" dirty="0">
                <a:solidFill>
                  <a:srgbClr val="262626"/>
                </a:solidFill>
                <a:latin typeface="LucidaGrande"/>
              </a:rPr>
              <a:t>Genotype-Tissue Expression (</a:t>
            </a:r>
            <a:r>
              <a:rPr lang="en-US" sz="1200" dirty="0" err="1">
                <a:solidFill>
                  <a:srgbClr val="262626"/>
                </a:solidFill>
                <a:latin typeface="LucidaGrande"/>
              </a:rPr>
              <a:t>GTEx</a:t>
            </a:r>
            <a:r>
              <a:rPr lang="en-US" sz="1200" dirty="0">
                <a:solidFill>
                  <a:srgbClr val="262626"/>
                </a:solidFill>
                <a:latin typeface="LucidaGrande"/>
              </a:rPr>
              <a:t>) pilot analysis: </a:t>
            </a:r>
            <a:r>
              <a:rPr lang="en-US" sz="1200" dirty="0" err="1">
                <a:solidFill>
                  <a:srgbClr val="262626"/>
                </a:solidFill>
                <a:latin typeface="LucidaGrande"/>
              </a:rPr>
              <a:t>Multitissue</a:t>
            </a:r>
            <a:r>
              <a:rPr lang="en-US" sz="1200" dirty="0">
                <a:solidFill>
                  <a:srgbClr val="262626"/>
                </a:solidFill>
                <a:latin typeface="LucidaGrande"/>
              </a:rPr>
              <a:t> gene regulation in </a:t>
            </a:r>
            <a:r>
              <a:rPr lang="en-US" sz="1200" dirty="0" smtClean="0">
                <a:solidFill>
                  <a:srgbClr val="262626"/>
                </a:solidFill>
                <a:latin typeface="LucidaGrande"/>
              </a:rPr>
              <a:t>humans. Science (May 2015)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04180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1828"/>
            <a:ext cx="9144000" cy="1325563"/>
          </a:xfrm>
        </p:spPr>
        <p:txBody>
          <a:bodyPr/>
          <a:lstStyle/>
          <a:p>
            <a:r>
              <a:rPr lang="en-US" dirty="0" smtClean="0"/>
              <a:t>Gene expression &amp; splicing resources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03520" y="1929384"/>
            <a:ext cx="36118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TGCA (The Cancer Genome Atlas)  - http://cancergenome.nih.gov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RNA-</a:t>
            </a:r>
            <a:r>
              <a:rPr lang="en-US" dirty="0" err="1" smtClean="0"/>
              <a:t>seq</a:t>
            </a:r>
            <a:r>
              <a:rPr lang="en-US" dirty="0" smtClean="0"/>
              <a:t>, microarray, genome sequencing, other mutation assays for &gt; 25 cancer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2012, had 4747 samples with expression profiling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6" y="1313735"/>
            <a:ext cx="4858512" cy="550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264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929331" y="2944813"/>
            <a:ext cx="12954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59395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04" y="2343095"/>
            <a:ext cx="4312620" cy="4185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6" name="TextBox 5"/>
          <p:cNvSpPr txBox="1">
            <a:spLocks noChangeArrowheads="1"/>
          </p:cNvSpPr>
          <p:nvPr/>
        </p:nvSpPr>
        <p:spPr bwMode="auto">
          <a:xfrm>
            <a:off x="277300" y="3443767"/>
            <a:ext cx="479474" cy="30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000090"/>
                </a:solidFill>
              </a:rPr>
              <a:t>Yeo</a:t>
            </a:r>
          </a:p>
        </p:txBody>
      </p:sp>
      <p:sp>
        <p:nvSpPr>
          <p:cNvPr id="59397" name="TextBox 7"/>
          <p:cNvSpPr txBox="1">
            <a:spLocks noChangeArrowheads="1"/>
          </p:cNvSpPr>
          <p:nvPr/>
        </p:nvSpPr>
        <p:spPr bwMode="auto">
          <a:xfrm>
            <a:off x="377963" y="3786816"/>
            <a:ext cx="378811" cy="30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90"/>
                </a:solidFill>
              </a:rPr>
              <a:t>Fu</a:t>
            </a:r>
          </a:p>
        </p:txBody>
      </p:sp>
      <p:sp>
        <p:nvSpPr>
          <p:cNvPr id="59398" name="TextBox 8"/>
          <p:cNvSpPr txBox="1">
            <a:spLocks noChangeArrowheads="1"/>
          </p:cNvSpPr>
          <p:nvPr/>
        </p:nvSpPr>
        <p:spPr bwMode="auto">
          <a:xfrm>
            <a:off x="4360190" y="4105212"/>
            <a:ext cx="924445" cy="308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err="1" smtClean="0">
                <a:solidFill>
                  <a:srgbClr val="000090"/>
                </a:solidFill>
              </a:rPr>
              <a:t>Graveley</a:t>
            </a:r>
            <a:endParaRPr lang="en-US" sz="1800" dirty="0">
              <a:solidFill>
                <a:srgbClr val="000090"/>
              </a:solidFill>
            </a:endParaRPr>
          </a:p>
        </p:txBody>
      </p:sp>
      <p:sp>
        <p:nvSpPr>
          <p:cNvPr id="59399" name="TextBox 9"/>
          <p:cNvSpPr txBox="1">
            <a:spLocks noChangeArrowheads="1"/>
          </p:cNvSpPr>
          <p:nvPr/>
        </p:nvSpPr>
        <p:spPr bwMode="auto">
          <a:xfrm>
            <a:off x="2634274" y="3797925"/>
            <a:ext cx="668880" cy="30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000090"/>
                </a:solidFill>
              </a:rPr>
              <a:t>Burge</a:t>
            </a:r>
          </a:p>
        </p:txBody>
      </p:sp>
      <p:sp>
        <p:nvSpPr>
          <p:cNvPr id="59400" name="TextBox 10"/>
          <p:cNvSpPr txBox="1">
            <a:spLocks noChangeArrowheads="1"/>
          </p:cNvSpPr>
          <p:nvPr/>
        </p:nvSpPr>
        <p:spPr bwMode="auto">
          <a:xfrm>
            <a:off x="0" y="2775013"/>
            <a:ext cx="1887409" cy="308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K562 &amp; </a:t>
            </a:r>
            <a:r>
              <a:rPr lang="en-US" sz="1800" dirty="0" smtClean="0"/>
              <a:t>HepG2 </a:t>
            </a:r>
            <a:r>
              <a:rPr lang="en-US" sz="1800" dirty="0"/>
              <a:t>cells</a:t>
            </a:r>
          </a:p>
        </p:txBody>
      </p:sp>
      <p:sp>
        <p:nvSpPr>
          <p:cNvPr id="59401" name="TextBox 11"/>
          <p:cNvSpPr txBox="1">
            <a:spLocks noChangeArrowheads="1"/>
          </p:cNvSpPr>
          <p:nvPr/>
        </p:nvSpPr>
        <p:spPr bwMode="auto">
          <a:xfrm>
            <a:off x="1996047" y="1725304"/>
            <a:ext cx="1528490" cy="462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 smtClean="0">
                <a:solidFill>
                  <a:srgbClr val="660066"/>
                </a:solidFill>
              </a:rPr>
              <a:t>ENCO</a:t>
            </a:r>
            <a:r>
              <a:rPr lang="en-US" sz="3000" b="1" u="sng" dirty="0" smtClean="0">
                <a:solidFill>
                  <a:srgbClr val="660066"/>
                </a:solidFill>
              </a:rPr>
              <a:t>R</a:t>
            </a:r>
            <a:r>
              <a:rPr lang="en-US" sz="3000" b="1" dirty="0" smtClean="0">
                <a:solidFill>
                  <a:srgbClr val="660066"/>
                </a:solidFill>
              </a:rPr>
              <a:t>E</a:t>
            </a:r>
            <a:endParaRPr lang="en-US" sz="3000" b="1" dirty="0">
              <a:solidFill>
                <a:srgbClr val="660066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80594" y="3002"/>
            <a:ext cx="8515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RNA processing regulation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428" y="1210771"/>
            <a:ext cx="2568388" cy="149132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452299" y="2982013"/>
            <a:ext cx="369170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ENCORE: ENCODE RNA regulation group - </a:t>
            </a:r>
            <a:r>
              <a:rPr lang="en-US" sz="1600" dirty="0" smtClean="0"/>
              <a:t>https://www.encodeproject.org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Goal: to characterize 250 RNA binding proteins in 2 cell lines with knockdown RNA-</a:t>
            </a:r>
            <a:r>
              <a:rPr lang="en-US" sz="2000" dirty="0" err="1" smtClean="0"/>
              <a:t>seq</a:t>
            </a:r>
            <a:r>
              <a:rPr lang="en-US" sz="2000" dirty="0"/>
              <a:t>,</a:t>
            </a:r>
            <a:r>
              <a:rPr lang="en-US" sz="2000" dirty="0" smtClean="0"/>
              <a:t> CLIP-</a:t>
            </a:r>
            <a:r>
              <a:rPr lang="en-US" sz="2000" dirty="0" err="1" smtClean="0"/>
              <a:t>seq</a:t>
            </a:r>
            <a:r>
              <a:rPr lang="en-US" sz="2000" dirty="0" smtClean="0"/>
              <a:t>, &amp; </a:t>
            </a:r>
            <a:r>
              <a:rPr lang="en-US" sz="2000" dirty="0" err="1" smtClean="0"/>
              <a:t>ChIP-seq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76 CLIP-</a:t>
            </a:r>
            <a:r>
              <a:rPr lang="en-US" sz="2000" dirty="0" err="1" smtClean="0"/>
              <a:t>seq</a:t>
            </a:r>
            <a:r>
              <a:rPr lang="en-US" sz="2000" dirty="0" smtClean="0"/>
              <a:t> and 307 RNA-</a:t>
            </a:r>
            <a:r>
              <a:rPr lang="en-US" sz="2000" dirty="0" err="1" smtClean="0"/>
              <a:t>seq</a:t>
            </a:r>
            <a:r>
              <a:rPr lang="en-US" sz="2000" dirty="0" smtClean="0"/>
              <a:t> datasets already deposited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58021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/>
          </p:nvPr>
        </p:nvSpPr>
        <p:spPr>
          <a:xfrm>
            <a:off x="482600" y="190500"/>
            <a:ext cx="8243888" cy="838200"/>
          </a:xfrm>
          <a:noFill/>
        </p:spPr>
        <p:txBody>
          <a:bodyPr anchor="b"/>
          <a:lstStyle/>
          <a:p>
            <a:pPr eaLnBrk="1" hangingPunct="1"/>
            <a:r>
              <a:rPr lang="en-US" altLang="en-US" sz="3200" smtClean="0"/>
              <a:t>Reversible Terminator Chemistry  </a:t>
            </a:r>
          </a:p>
        </p:txBody>
      </p:sp>
      <p:grpSp>
        <p:nvGrpSpPr>
          <p:cNvPr id="48130" name="Group 3"/>
          <p:cNvGrpSpPr>
            <a:grpSpLocks/>
          </p:cNvGrpSpPr>
          <p:nvPr/>
        </p:nvGrpSpPr>
        <p:grpSpPr bwMode="auto">
          <a:xfrm>
            <a:off x="223838" y="1892300"/>
            <a:ext cx="8442325" cy="3783013"/>
            <a:chOff x="0" y="1671"/>
            <a:chExt cx="5318" cy="2383"/>
          </a:xfrm>
        </p:grpSpPr>
        <p:grpSp>
          <p:nvGrpSpPr>
            <p:cNvPr id="48131" name="Group 4"/>
            <p:cNvGrpSpPr>
              <a:grpSpLocks/>
            </p:cNvGrpSpPr>
            <p:nvPr/>
          </p:nvGrpSpPr>
          <p:grpSpPr bwMode="auto">
            <a:xfrm>
              <a:off x="0" y="1672"/>
              <a:ext cx="2508" cy="1833"/>
              <a:chOff x="73" y="1327"/>
              <a:chExt cx="2508" cy="1833"/>
            </a:xfrm>
          </p:grpSpPr>
          <p:sp>
            <p:nvSpPr>
              <p:cNvPr id="48183" name="AutoShape 5"/>
              <p:cNvSpPr>
                <a:spLocks noChangeArrowheads="1"/>
              </p:cNvSpPr>
              <p:nvPr/>
            </p:nvSpPr>
            <p:spPr bwMode="auto">
              <a:xfrm>
                <a:off x="738" y="2450"/>
                <a:ext cx="400" cy="370"/>
              </a:xfrm>
              <a:prstGeom prst="pentagon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8184" name="Line 6"/>
              <p:cNvSpPr>
                <a:spLocks noChangeShapeType="1"/>
              </p:cNvSpPr>
              <p:nvPr/>
            </p:nvSpPr>
            <p:spPr bwMode="auto">
              <a:xfrm rot="-5400000">
                <a:off x="694" y="2943"/>
                <a:ext cx="24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185" name="Line 7"/>
              <p:cNvSpPr>
                <a:spLocks noChangeShapeType="1"/>
              </p:cNvSpPr>
              <p:nvPr/>
            </p:nvSpPr>
            <p:spPr bwMode="auto">
              <a:xfrm rot="-5400000">
                <a:off x="613" y="2467"/>
                <a:ext cx="24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186" name="Line 8"/>
              <p:cNvSpPr>
                <a:spLocks noChangeShapeType="1"/>
              </p:cNvSpPr>
              <p:nvPr/>
            </p:nvSpPr>
            <p:spPr bwMode="auto">
              <a:xfrm rot="-5400000">
                <a:off x="923" y="2379"/>
                <a:ext cx="428" cy="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187" name="Line 9"/>
              <p:cNvSpPr>
                <a:spLocks noChangeShapeType="1"/>
              </p:cNvSpPr>
              <p:nvPr/>
            </p:nvSpPr>
            <p:spPr bwMode="auto">
              <a:xfrm rot="1520771" flipV="1">
                <a:off x="562" y="2304"/>
                <a:ext cx="137" cy="20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188" name="AutoShape 10"/>
              <p:cNvSpPr>
                <a:spLocks noChangeArrowheads="1"/>
              </p:cNvSpPr>
              <p:nvPr/>
            </p:nvSpPr>
            <p:spPr bwMode="auto">
              <a:xfrm rot="5400000">
                <a:off x="882" y="1704"/>
                <a:ext cx="511" cy="414"/>
              </a:xfrm>
              <a:prstGeom prst="hexagon">
                <a:avLst>
                  <a:gd name="adj" fmla="val 30857"/>
                  <a:gd name="vf" fmla="val 11547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8189" name="Line 11"/>
              <p:cNvSpPr>
                <a:spLocks noChangeShapeType="1"/>
              </p:cNvSpPr>
              <p:nvPr/>
            </p:nvSpPr>
            <p:spPr bwMode="auto">
              <a:xfrm rot="-5400000">
                <a:off x="1167" y="1910"/>
                <a:ext cx="29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190" name="Line 12"/>
              <p:cNvSpPr>
                <a:spLocks noChangeShapeType="1"/>
              </p:cNvSpPr>
              <p:nvPr/>
            </p:nvSpPr>
            <p:spPr bwMode="auto">
              <a:xfrm rot="-5400000">
                <a:off x="1034" y="1543"/>
                <a:ext cx="24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191" name="Line 13"/>
              <p:cNvSpPr>
                <a:spLocks noChangeShapeType="1"/>
              </p:cNvSpPr>
              <p:nvPr/>
            </p:nvSpPr>
            <p:spPr bwMode="auto">
              <a:xfrm rot="-5400000">
                <a:off x="1003" y="1543"/>
                <a:ext cx="24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8192" name="Group 14"/>
              <p:cNvGrpSpPr>
                <a:grpSpLocks/>
              </p:cNvGrpSpPr>
              <p:nvPr/>
            </p:nvGrpSpPr>
            <p:grpSpPr bwMode="auto">
              <a:xfrm>
                <a:off x="1025" y="1350"/>
                <a:ext cx="225" cy="212"/>
                <a:chOff x="1473" y="1190"/>
                <a:chExt cx="225" cy="212"/>
              </a:xfrm>
            </p:grpSpPr>
            <p:sp>
              <p:nvSpPr>
                <p:cNvPr id="48230" name="Rectangle 15"/>
                <p:cNvSpPr>
                  <a:spLocks noChangeArrowheads="1"/>
                </p:cNvSpPr>
                <p:nvPr/>
              </p:nvSpPr>
              <p:spPr bwMode="auto">
                <a:xfrm>
                  <a:off x="1548" y="1273"/>
                  <a:ext cx="79" cy="9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231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1473" y="1190"/>
                  <a:ext cx="225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>
                      <a:latin typeface="Verdana" panose="020B0604030504040204" pitchFamily="34" charset="0"/>
                    </a:rPr>
                    <a:t>O</a:t>
                  </a:r>
                </a:p>
              </p:txBody>
            </p:sp>
          </p:grpSp>
          <p:sp>
            <p:nvSpPr>
              <p:cNvPr id="48193" name="AutoShape 17"/>
              <p:cNvSpPr>
                <a:spLocks noChangeArrowheads="1"/>
              </p:cNvSpPr>
              <p:nvPr/>
            </p:nvSpPr>
            <p:spPr bwMode="auto">
              <a:xfrm>
                <a:off x="2129" y="1327"/>
                <a:ext cx="452" cy="424"/>
              </a:xfrm>
              <a:prstGeom prst="sun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8194" name="Text Box 18"/>
              <p:cNvSpPr txBox="1">
                <a:spLocks noChangeArrowheads="1"/>
              </p:cNvSpPr>
              <p:nvPr/>
            </p:nvSpPr>
            <p:spPr bwMode="auto">
              <a:xfrm>
                <a:off x="73" y="2394"/>
                <a:ext cx="485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>
                    <a:latin typeface="Verdana" panose="020B0604030504040204" pitchFamily="34" charset="0"/>
                  </a:rPr>
                  <a:t>  PPP</a:t>
                </a:r>
              </a:p>
            </p:txBody>
          </p:sp>
          <p:sp>
            <p:nvSpPr>
              <p:cNvPr id="48195" name="Rectangle 19"/>
              <p:cNvSpPr>
                <a:spLocks noChangeArrowheads="1"/>
              </p:cNvSpPr>
              <p:nvPr/>
            </p:nvSpPr>
            <p:spPr bwMode="auto">
              <a:xfrm>
                <a:off x="740" y="3029"/>
                <a:ext cx="159" cy="82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48196" name="Group 20"/>
              <p:cNvGrpSpPr>
                <a:grpSpLocks/>
              </p:cNvGrpSpPr>
              <p:nvPr/>
            </p:nvGrpSpPr>
            <p:grpSpPr bwMode="auto">
              <a:xfrm>
                <a:off x="715" y="1676"/>
                <a:ext cx="332" cy="212"/>
                <a:chOff x="1115" y="1516"/>
                <a:chExt cx="332" cy="212"/>
              </a:xfrm>
            </p:grpSpPr>
            <p:sp>
              <p:nvSpPr>
                <p:cNvPr id="48228" name="Rectangle 21"/>
                <p:cNvSpPr>
                  <a:spLocks noChangeArrowheads="1"/>
                </p:cNvSpPr>
                <p:nvPr/>
              </p:nvSpPr>
              <p:spPr bwMode="auto">
                <a:xfrm>
                  <a:off x="1212" y="1557"/>
                  <a:ext cx="193" cy="13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229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1115" y="1516"/>
                  <a:ext cx="332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>
                      <a:latin typeface="Verdana" panose="020B0604030504040204" pitchFamily="34" charset="0"/>
                    </a:rPr>
                    <a:t>HN</a:t>
                  </a:r>
                </a:p>
              </p:txBody>
            </p:sp>
          </p:grpSp>
          <p:grpSp>
            <p:nvGrpSpPr>
              <p:cNvPr id="48197" name="Group 23"/>
              <p:cNvGrpSpPr>
                <a:grpSpLocks/>
              </p:cNvGrpSpPr>
              <p:nvPr/>
            </p:nvGrpSpPr>
            <p:grpSpPr bwMode="auto">
              <a:xfrm>
                <a:off x="1023" y="2046"/>
                <a:ext cx="224" cy="212"/>
                <a:chOff x="1471" y="1886"/>
                <a:chExt cx="224" cy="212"/>
              </a:xfrm>
            </p:grpSpPr>
            <p:sp>
              <p:nvSpPr>
                <p:cNvPr id="48226" name="Rectangle 24"/>
                <p:cNvSpPr>
                  <a:spLocks noChangeArrowheads="1"/>
                </p:cNvSpPr>
                <p:nvPr/>
              </p:nvSpPr>
              <p:spPr bwMode="auto">
                <a:xfrm>
                  <a:off x="1530" y="1911"/>
                  <a:ext cx="107" cy="13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227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1471" y="1886"/>
                  <a:ext cx="224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>
                      <a:latin typeface="Verdana" panose="020B0604030504040204" pitchFamily="34" charset="0"/>
                    </a:rPr>
                    <a:t>N</a:t>
                  </a:r>
                </a:p>
              </p:txBody>
            </p:sp>
          </p:grpSp>
          <p:grpSp>
            <p:nvGrpSpPr>
              <p:cNvPr id="48198" name="Group 26"/>
              <p:cNvGrpSpPr>
                <a:grpSpLocks/>
              </p:cNvGrpSpPr>
              <p:nvPr/>
            </p:nvGrpSpPr>
            <p:grpSpPr bwMode="auto">
              <a:xfrm>
                <a:off x="827" y="2364"/>
                <a:ext cx="225" cy="212"/>
                <a:chOff x="1279" y="2004"/>
                <a:chExt cx="225" cy="212"/>
              </a:xfrm>
            </p:grpSpPr>
            <p:sp>
              <p:nvSpPr>
                <p:cNvPr id="48224" name="Rectangle 27"/>
                <p:cNvSpPr>
                  <a:spLocks noChangeArrowheads="1"/>
                </p:cNvSpPr>
                <p:nvPr/>
              </p:nvSpPr>
              <p:spPr bwMode="auto">
                <a:xfrm>
                  <a:off x="1328" y="2049"/>
                  <a:ext cx="125" cy="11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225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1279" y="2004"/>
                  <a:ext cx="225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>
                      <a:latin typeface="Verdana" panose="020B0604030504040204" pitchFamily="34" charset="0"/>
                    </a:rPr>
                    <a:t>O</a:t>
                  </a:r>
                </a:p>
              </p:txBody>
            </p:sp>
          </p:grpSp>
          <p:sp>
            <p:nvSpPr>
              <p:cNvPr id="48199" name="Line 29"/>
              <p:cNvSpPr>
                <a:spLocks noChangeShapeType="1"/>
              </p:cNvSpPr>
              <p:nvPr/>
            </p:nvSpPr>
            <p:spPr bwMode="auto">
              <a:xfrm rot="8697269">
                <a:off x="705" y="2097"/>
                <a:ext cx="24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00" name="Line 30"/>
              <p:cNvSpPr>
                <a:spLocks noChangeShapeType="1"/>
              </p:cNvSpPr>
              <p:nvPr/>
            </p:nvSpPr>
            <p:spPr bwMode="auto">
              <a:xfrm rot="8697269">
                <a:off x="722" y="2122"/>
                <a:ext cx="24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8201" name="Group 31"/>
              <p:cNvGrpSpPr>
                <a:grpSpLocks/>
              </p:cNvGrpSpPr>
              <p:nvPr/>
            </p:nvGrpSpPr>
            <p:grpSpPr bwMode="auto">
              <a:xfrm>
                <a:off x="655" y="2044"/>
                <a:ext cx="225" cy="212"/>
                <a:chOff x="1103" y="1884"/>
                <a:chExt cx="225" cy="212"/>
              </a:xfrm>
            </p:grpSpPr>
            <p:sp>
              <p:nvSpPr>
                <p:cNvPr id="48222" name="Rectangle 32"/>
                <p:cNvSpPr>
                  <a:spLocks noChangeArrowheads="1"/>
                </p:cNvSpPr>
                <p:nvPr/>
              </p:nvSpPr>
              <p:spPr bwMode="auto">
                <a:xfrm rot="-2280822">
                  <a:off x="1204" y="1945"/>
                  <a:ext cx="79" cy="9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223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1103" y="1884"/>
                  <a:ext cx="225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>
                      <a:latin typeface="Verdana" panose="020B0604030504040204" pitchFamily="34" charset="0"/>
                    </a:rPr>
                    <a:t>O</a:t>
                  </a:r>
                </a:p>
              </p:txBody>
            </p:sp>
          </p:grpSp>
          <p:grpSp>
            <p:nvGrpSpPr>
              <p:cNvPr id="48202" name="Group 34"/>
              <p:cNvGrpSpPr>
                <a:grpSpLocks/>
              </p:cNvGrpSpPr>
              <p:nvPr/>
            </p:nvGrpSpPr>
            <p:grpSpPr bwMode="auto">
              <a:xfrm>
                <a:off x="1341" y="1534"/>
                <a:ext cx="350" cy="248"/>
                <a:chOff x="1789" y="1374"/>
                <a:chExt cx="350" cy="248"/>
              </a:xfrm>
            </p:grpSpPr>
            <p:sp>
              <p:nvSpPr>
                <p:cNvPr id="48219" name="Line 35"/>
                <p:cNvSpPr>
                  <a:spLocks noChangeShapeType="1"/>
                </p:cNvSpPr>
                <p:nvPr/>
              </p:nvSpPr>
              <p:spPr bwMode="auto">
                <a:xfrm flipV="1">
                  <a:off x="1933" y="1464"/>
                  <a:ext cx="106" cy="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220" name="Line 36"/>
                <p:cNvSpPr>
                  <a:spLocks noChangeShapeType="1"/>
                </p:cNvSpPr>
                <p:nvPr/>
              </p:nvSpPr>
              <p:spPr bwMode="auto">
                <a:xfrm flipV="1">
                  <a:off x="1789" y="1374"/>
                  <a:ext cx="350" cy="2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221" name="Line 37"/>
                <p:cNvSpPr>
                  <a:spLocks noChangeShapeType="1"/>
                </p:cNvSpPr>
                <p:nvPr/>
              </p:nvSpPr>
              <p:spPr bwMode="auto">
                <a:xfrm flipV="1">
                  <a:off x="1913" y="1440"/>
                  <a:ext cx="106" cy="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203" name="Line 38"/>
              <p:cNvSpPr>
                <a:spLocks noChangeShapeType="1"/>
              </p:cNvSpPr>
              <p:nvPr/>
            </p:nvSpPr>
            <p:spPr bwMode="auto">
              <a:xfrm>
                <a:off x="1694" y="1534"/>
                <a:ext cx="46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04" name="Rectangle 39"/>
              <p:cNvSpPr>
                <a:spLocks noChangeArrowheads="1"/>
              </p:cNvSpPr>
              <p:nvPr/>
            </p:nvSpPr>
            <p:spPr bwMode="auto">
              <a:xfrm>
                <a:off x="1820" y="1492"/>
                <a:ext cx="174" cy="8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48205" name="Group 40"/>
              <p:cNvGrpSpPr>
                <a:grpSpLocks/>
              </p:cNvGrpSpPr>
              <p:nvPr/>
            </p:nvGrpSpPr>
            <p:grpSpPr bwMode="auto">
              <a:xfrm>
                <a:off x="1889" y="1429"/>
                <a:ext cx="37" cy="195"/>
                <a:chOff x="2476" y="2077"/>
                <a:chExt cx="166" cy="578"/>
              </a:xfrm>
            </p:grpSpPr>
            <p:grpSp>
              <p:nvGrpSpPr>
                <p:cNvPr id="48210" name="Group 41"/>
                <p:cNvGrpSpPr>
                  <a:grpSpLocks/>
                </p:cNvGrpSpPr>
                <p:nvPr/>
              </p:nvGrpSpPr>
              <p:grpSpPr bwMode="auto">
                <a:xfrm>
                  <a:off x="2476" y="2077"/>
                  <a:ext cx="166" cy="192"/>
                  <a:chOff x="2554" y="3016"/>
                  <a:chExt cx="166" cy="192"/>
                </a:xfrm>
              </p:grpSpPr>
              <p:sp>
                <p:nvSpPr>
                  <p:cNvPr id="48217" name="Line 4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554" y="3016"/>
                    <a:ext cx="166" cy="96"/>
                  </a:xfrm>
                  <a:prstGeom prst="line">
                    <a:avLst/>
                  </a:prstGeom>
                  <a:noFill/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8218" name="Line 43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554" y="3112"/>
                    <a:ext cx="166" cy="96"/>
                  </a:xfrm>
                  <a:prstGeom prst="line">
                    <a:avLst/>
                  </a:prstGeom>
                  <a:noFill/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8211" name="Group 44"/>
                <p:cNvGrpSpPr>
                  <a:grpSpLocks/>
                </p:cNvGrpSpPr>
                <p:nvPr/>
              </p:nvGrpSpPr>
              <p:grpSpPr bwMode="auto">
                <a:xfrm>
                  <a:off x="2476" y="2268"/>
                  <a:ext cx="166" cy="192"/>
                  <a:chOff x="2554" y="3016"/>
                  <a:chExt cx="166" cy="192"/>
                </a:xfrm>
              </p:grpSpPr>
              <p:sp>
                <p:nvSpPr>
                  <p:cNvPr id="48215" name="Line 4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554" y="3016"/>
                    <a:ext cx="166" cy="96"/>
                  </a:xfrm>
                  <a:prstGeom prst="line">
                    <a:avLst/>
                  </a:prstGeom>
                  <a:noFill/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8216" name="Line 4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554" y="3112"/>
                    <a:ext cx="166" cy="96"/>
                  </a:xfrm>
                  <a:prstGeom prst="line">
                    <a:avLst/>
                  </a:prstGeom>
                  <a:noFill/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8212" name="Group 47"/>
                <p:cNvGrpSpPr>
                  <a:grpSpLocks/>
                </p:cNvGrpSpPr>
                <p:nvPr/>
              </p:nvGrpSpPr>
              <p:grpSpPr bwMode="auto">
                <a:xfrm>
                  <a:off x="2476" y="2463"/>
                  <a:ext cx="166" cy="192"/>
                  <a:chOff x="2554" y="3016"/>
                  <a:chExt cx="166" cy="192"/>
                </a:xfrm>
              </p:grpSpPr>
              <p:sp>
                <p:nvSpPr>
                  <p:cNvPr id="48213" name="Line 4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554" y="3016"/>
                    <a:ext cx="166" cy="96"/>
                  </a:xfrm>
                  <a:prstGeom prst="line">
                    <a:avLst/>
                  </a:prstGeom>
                  <a:noFill/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8214" name="Line 49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554" y="3112"/>
                    <a:ext cx="166" cy="96"/>
                  </a:xfrm>
                  <a:prstGeom prst="line">
                    <a:avLst/>
                  </a:prstGeom>
                  <a:noFill/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48206" name="Text Box 50"/>
              <p:cNvSpPr txBox="1">
                <a:spLocks noChangeArrowheads="1"/>
              </p:cNvSpPr>
              <p:nvPr/>
            </p:nvSpPr>
            <p:spPr bwMode="auto">
              <a:xfrm>
                <a:off x="1589" y="1670"/>
                <a:ext cx="609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GB" altLang="en-US" sz="1400">
                    <a:solidFill>
                      <a:srgbClr val="FF0000"/>
                    </a:solidFill>
                    <a:latin typeface="Verdana" panose="020B0604030504040204" pitchFamily="34" charset="0"/>
                  </a:rPr>
                  <a:t>cleavage</a:t>
                </a:r>
              </a:p>
              <a:p>
                <a:pPr algn="ctr"/>
                <a:r>
                  <a:rPr lang="en-GB" altLang="en-US" sz="1400">
                    <a:solidFill>
                      <a:srgbClr val="FF0000"/>
                    </a:solidFill>
                    <a:latin typeface="Verdana" panose="020B0604030504040204" pitchFamily="34" charset="0"/>
                  </a:rPr>
                  <a:t>site</a:t>
                </a:r>
              </a:p>
            </p:txBody>
          </p:sp>
          <p:sp>
            <p:nvSpPr>
              <p:cNvPr id="48207" name="Text Box 51"/>
              <p:cNvSpPr txBox="1">
                <a:spLocks noChangeArrowheads="1"/>
              </p:cNvSpPr>
              <p:nvPr/>
            </p:nvSpPr>
            <p:spPr bwMode="auto">
              <a:xfrm>
                <a:off x="2182" y="1794"/>
                <a:ext cx="373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GB" altLang="en-US" sz="1400">
                    <a:latin typeface="Verdana" panose="020B0604030504040204" pitchFamily="34" charset="0"/>
                  </a:rPr>
                  <a:t>fluor</a:t>
                </a:r>
              </a:p>
            </p:txBody>
          </p:sp>
          <p:sp>
            <p:nvSpPr>
              <p:cNvPr id="48208" name="Text Box 52"/>
              <p:cNvSpPr txBox="1">
                <a:spLocks noChangeArrowheads="1"/>
              </p:cNvSpPr>
              <p:nvPr/>
            </p:nvSpPr>
            <p:spPr bwMode="auto">
              <a:xfrm>
                <a:off x="670" y="2838"/>
                <a:ext cx="250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GB" altLang="en-US" sz="1600" b="1">
                    <a:latin typeface="Verdana" panose="020B0604030504040204" pitchFamily="34" charset="0"/>
                  </a:rPr>
                  <a:t>3’</a:t>
                </a:r>
              </a:p>
            </p:txBody>
          </p:sp>
          <p:sp>
            <p:nvSpPr>
              <p:cNvPr id="48209" name="Text Box 53"/>
              <p:cNvSpPr txBox="1">
                <a:spLocks noChangeArrowheads="1"/>
              </p:cNvSpPr>
              <p:nvPr/>
            </p:nvSpPr>
            <p:spPr bwMode="auto">
              <a:xfrm>
                <a:off x="990" y="2968"/>
                <a:ext cx="409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GB" altLang="en-US" sz="1400">
                    <a:solidFill>
                      <a:srgbClr val="FF0000"/>
                    </a:solidFill>
                    <a:latin typeface="Verdana" panose="020B0604030504040204" pitchFamily="34" charset="0"/>
                  </a:rPr>
                  <a:t>block</a:t>
                </a:r>
              </a:p>
            </p:txBody>
          </p:sp>
        </p:grpSp>
        <p:sp>
          <p:nvSpPr>
            <p:cNvPr id="48132" name="Text Box 54"/>
            <p:cNvSpPr txBox="1">
              <a:spLocks noChangeArrowheads="1"/>
            </p:cNvSpPr>
            <p:nvPr/>
          </p:nvSpPr>
          <p:spPr bwMode="auto">
            <a:xfrm>
              <a:off x="3791" y="3842"/>
              <a:ext cx="78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GB" altLang="en-US" sz="1600">
                  <a:latin typeface="Verdana" panose="020B0604030504040204" pitchFamily="34" charset="0"/>
                </a:rPr>
                <a:t>Next cycle</a:t>
              </a:r>
            </a:p>
          </p:txBody>
        </p:sp>
        <p:sp>
          <p:nvSpPr>
            <p:cNvPr id="48133" name="Text Box 55"/>
            <p:cNvSpPr txBox="1">
              <a:spLocks noChangeArrowheads="1"/>
            </p:cNvSpPr>
            <p:nvPr/>
          </p:nvSpPr>
          <p:spPr bwMode="auto">
            <a:xfrm>
              <a:off x="1877" y="2925"/>
              <a:ext cx="1588" cy="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GB" altLang="en-US" sz="1600">
                  <a:latin typeface="Verdana" panose="020B0604030504040204" pitchFamily="34" charset="0"/>
                </a:rPr>
                <a:t>Incorporation</a:t>
              </a:r>
            </a:p>
            <a:p>
              <a:r>
                <a:rPr lang="en-GB" altLang="en-US" sz="1600">
                  <a:latin typeface="Verdana" panose="020B0604030504040204" pitchFamily="34" charset="0"/>
                </a:rPr>
                <a:t>Detection</a:t>
              </a:r>
            </a:p>
            <a:p>
              <a:r>
                <a:rPr lang="en-GB" altLang="en-US" sz="1600">
                  <a:latin typeface="Verdana" panose="020B0604030504040204" pitchFamily="34" charset="0"/>
                </a:rPr>
                <a:t>Deblock; fluor removal</a:t>
              </a:r>
              <a:endParaRPr lang="en-GB" altLang="en-US" sz="1600" b="1">
                <a:latin typeface="Verdana" panose="020B0604030504040204" pitchFamily="34" charset="0"/>
              </a:endParaRPr>
            </a:p>
          </p:txBody>
        </p:sp>
        <p:grpSp>
          <p:nvGrpSpPr>
            <p:cNvPr id="48134" name="Group 56"/>
            <p:cNvGrpSpPr>
              <a:grpSpLocks/>
            </p:cNvGrpSpPr>
            <p:nvPr/>
          </p:nvGrpSpPr>
          <p:grpSpPr bwMode="auto">
            <a:xfrm>
              <a:off x="3337" y="1671"/>
              <a:ext cx="1981" cy="1890"/>
              <a:chOff x="3199" y="1350"/>
              <a:chExt cx="1981" cy="1890"/>
            </a:xfrm>
          </p:grpSpPr>
          <p:sp>
            <p:nvSpPr>
              <p:cNvPr id="48137" name="AutoShape 57"/>
              <p:cNvSpPr>
                <a:spLocks noChangeArrowheads="1"/>
              </p:cNvSpPr>
              <p:nvPr/>
            </p:nvSpPr>
            <p:spPr bwMode="auto">
              <a:xfrm>
                <a:off x="3914" y="2450"/>
                <a:ext cx="400" cy="370"/>
              </a:xfrm>
              <a:prstGeom prst="pentagon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8138" name="Line 58"/>
              <p:cNvSpPr>
                <a:spLocks noChangeShapeType="1"/>
              </p:cNvSpPr>
              <p:nvPr/>
            </p:nvSpPr>
            <p:spPr bwMode="auto">
              <a:xfrm rot="-5400000">
                <a:off x="3870" y="2943"/>
                <a:ext cx="24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139" name="Line 59"/>
              <p:cNvSpPr>
                <a:spLocks noChangeShapeType="1"/>
              </p:cNvSpPr>
              <p:nvPr/>
            </p:nvSpPr>
            <p:spPr bwMode="auto">
              <a:xfrm rot="-5400000">
                <a:off x="3789" y="2467"/>
                <a:ext cx="24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140" name="Line 60"/>
              <p:cNvSpPr>
                <a:spLocks noChangeShapeType="1"/>
              </p:cNvSpPr>
              <p:nvPr/>
            </p:nvSpPr>
            <p:spPr bwMode="auto">
              <a:xfrm rot="-5400000">
                <a:off x="4099" y="2379"/>
                <a:ext cx="428" cy="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141" name="Line 61"/>
              <p:cNvSpPr>
                <a:spLocks noChangeShapeType="1"/>
              </p:cNvSpPr>
              <p:nvPr/>
            </p:nvSpPr>
            <p:spPr bwMode="auto">
              <a:xfrm rot="1520771" flipV="1">
                <a:off x="3701" y="2295"/>
                <a:ext cx="161" cy="26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142" name="AutoShape 62"/>
              <p:cNvSpPr>
                <a:spLocks noChangeArrowheads="1"/>
              </p:cNvSpPr>
              <p:nvPr/>
            </p:nvSpPr>
            <p:spPr bwMode="auto">
              <a:xfrm rot="5400000">
                <a:off x="4058" y="1704"/>
                <a:ext cx="511" cy="414"/>
              </a:xfrm>
              <a:prstGeom prst="hexagon">
                <a:avLst>
                  <a:gd name="adj" fmla="val 30857"/>
                  <a:gd name="vf" fmla="val 11547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8143" name="Line 63"/>
              <p:cNvSpPr>
                <a:spLocks noChangeShapeType="1"/>
              </p:cNvSpPr>
              <p:nvPr/>
            </p:nvSpPr>
            <p:spPr bwMode="auto">
              <a:xfrm rot="-5400000">
                <a:off x="4343" y="1910"/>
                <a:ext cx="29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144" name="Line 64"/>
              <p:cNvSpPr>
                <a:spLocks noChangeShapeType="1"/>
              </p:cNvSpPr>
              <p:nvPr/>
            </p:nvSpPr>
            <p:spPr bwMode="auto">
              <a:xfrm rot="-5400000">
                <a:off x="4210" y="1543"/>
                <a:ext cx="24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145" name="Line 65"/>
              <p:cNvSpPr>
                <a:spLocks noChangeShapeType="1"/>
              </p:cNvSpPr>
              <p:nvPr/>
            </p:nvSpPr>
            <p:spPr bwMode="auto">
              <a:xfrm rot="-5400000">
                <a:off x="4179" y="1543"/>
                <a:ext cx="24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8146" name="Group 66"/>
              <p:cNvGrpSpPr>
                <a:grpSpLocks/>
              </p:cNvGrpSpPr>
              <p:nvPr/>
            </p:nvGrpSpPr>
            <p:grpSpPr bwMode="auto">
              <a:xfrm>
                <a:off x="4201" y="1350"/>
                <a:ext cx="225" cy="212"/>
                <a:chOff x="1473" y="1190"/>
                <a:chExt cx="225" cy="212"/>
              </a:xfrm>
            </p:grpSpPr>
            <p:sp>
              <p:nvSpPr>
                <p:cNvPr id="48181" name="Rectangle 67"/>
                <p:cNvSpPr>
                  <a:spLocks noChangeArrowheads="1"/>
                </p:cNvSpPr>
                <p:nvPr/>
              </p:nvSpPr>
              <p:spPr bwMode="auto">
                <a:xfrm>
                  <a:off x="1548" y="1273"/>
                  <a:ext cx="79" cy="9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182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1473" y="1190"/>
                  <a:ext cx="225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>
                      <a:latin typeface="Verdana" panose="020B0604030504040204" pitchFamily="34" charset="0"/>
                    </a:rPr>
                    <a:t>O</a:t>
                  </a:r>
                </a:p>
              </p:txBody>
            </p:sp>
          </p:grpSp>
          <p:sp>
            <p:nvSpPr>
              <p:cNvPr id="48147" name="Text Box 69"/>
              <p:cNvSpPr txBox="1">
                <a:spLocks noChangeArrowheads="1"/>
              </p:cNvSpPr>
              <p:nvPr/>
            </p:nvSpPr>
            <p:spPr bwMode="auto">
              <a:xfrm>
                <a:off x="3249" y="1922"/>
                <a:ext cx="430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GB" altLang="en-US" sz="1600" b="1">
                  <a:latin typeface="Verdana" panose="020B0604030504040204" pitchFamily="34" charset="0"/>
                </a:endParaRPr>
              </a:p>
              <a:p>
                <a:r>
                  <a:rPr lang="en-GB" altLang="en-US" sz="1600" b="1">
                    <a:latin typeface="Verdana" panose="020B0604030504040204" pitchFamily="34" charset="0"/>
                  </a:rPr>
                  <a:t>DNA</a:t>
                </a:r>
              </a:p>
            </p:txBody>
          </p:sp>
          <p:grpSp>
            <p:nvGrpSpPr>
              <p:cNvPr id="48148" name="Group 70"/>
              <p:cNvGrpSpPr>
                <a:grpSpLocks/>
              </p:cNvGrpSpPr>
              <p:nvPr/>
            </p:nvGrpSpPr>
            <p:grpSpPr bwMode="auto">
              <a:xfrm>
                <a:off x="3891" y="1676"/>
                <a:ext cx="332" cy="212"/>
                <a:chOff x="1115" y="1516"/>
                <a:chExt cx="332" cy="212"/>
              </a:xfrm>
            </p:grpSpPr>
            <p:sp>
              <p:nvSpPr>
                <p:cNvPr id="48179" name="Rectangle 71"/>
                <p:cNvSpPr>
                  <a:spLocks noChangeArrowheads="1"/>
                </p:cNvSpPr>
                <p:nvPr/>
              </p:nvSpPr>
              <p:spPr bwMode="auto">
                <a:xfrm>
                  <a:off x="1212" y="1557"/>
                  <a:ext cx="193" cy="13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180" name="Text Box 72"/>
                <p:cNvSpPr txBox="1">
                  <a:spLocks noChangeArrowheads="1"/>
                </p:cNvSpPr>
                <p:nvPr/>
              </p:nvSpPr>
              <p:spPr bwMode="auto">
                <a:xfrm>
                  <a:off x="1115" y="1516"/>
                  <a:ext cx="332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>
                      <a:latin typeface="Verdana" panose="020B0604030504040204" pitchFamily="34" charset="0"/>
                    </a:rPr>
                    <a:t>HN</a:t>
                  </a:r>
                </a:p>
              </p:txBody>
            </p:sp>
          </p:grpSp>
          <p:grpSp>
            <p:nvGrpSpPr>
              <p:cNvPr id="48149" name="Group 73"/>
              <p:cNvGrpSpPr>
                <a:grpSpLocks/>
              </p:cNvGrpSpPr>
              <p:nvPr/>
            </p:nvGrpSpPr>
            <p:grpSpPr bwMode="auto">
              <a:xfrm>
                <a:off x="4199" y="2046"/>
                <a:ext cx="224" cy="212"/>
                <a:chOff x="1471" y="1886"/>
                <a:chExt cx="224" cy="212"/>
              </a:xfrm>
            </p:grpSpPr>
            <p:sp>
              <p:nvSpPr>
                <p:cNvPr id="48177" name="Rectangle 74"/>
                <p:cNvSpPr>
                  <a:spLocks noChangeArrowheads="1"/>
                </p:cNvSpPr>
                <p:nvPr/>
              </p:nvSpPr>
              <p:spPr bwMode="auto">
                <a:xfrm>
                  <a:off x="1530" y="1911"/>
                  <a:ext cx="107" cy="13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178" name="Text Box 75"/>
                <p:cNvSpPr txBox="1">
                  <a:spLocks noChangeArrowheads="1"/>
                </p:cNvSpPr>
                <p:nvPr/>
              </p:nvSpPr>
              <p:spPr bwMode="auto">
                <a:xfrm>
                  <a:off x="1471" y="1886"/>
                  <a:ext cx="224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>
                      <a:latin typeface="Verdana" panose="020B0604030504040204" pitchFamily="34" charset="0"/>
                    </a:rPr>
                    <a:t>N</a:t>
                  </a:r>
                </a:p>
              </p:txBody>
            </p:sp>
          </p:grpSp>
          <p:grpSp>
            <p:nvGrpSpPr>
              <p:cNvPr id="48150" name="Group 76"/>
              <p:cNvGrpSpPr>
                <a:grpSpLocks/>
              </p:cNvGrpSpPr>
              <p:nvPr/>
            </p:nvGrpSpPr>
            <p:grpSpPr bwMode="auto">
              <a:xfrm>
                <a:off x="4003" y="2364"/>
                <a:ext cx="225" cy="212"/>
                <a:chOff x="1279" y="2004"/>
                <a:chExt cx="225" cy="212"/>
              </a:xfrm>
            </p:grpSpPr>
            <p:sp>
              <p:nvSpPr>
                <p:cNvPr id="48175" name="Rectangle 77"/>
                <p:cNvSpPr>
                  <a:spLocks noChangeArrowheads="1"/>
                </p:cNvSpPr>
                <p:nvPr/>
              </p:nvSpPr>
              <p:spPr bwMode="auto">
                <a:xfrm>
                  <a:off x="1328" y="2049"/>
                  <a:ext cx="125" cy="11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176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1279" y="2004"/>
                  <a:ext cx="225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>
                      <a:latin typeface="Verdana" panose="020B0604030504040204" pitchFamily="34" charset="0"/>
                    </a:rPr>
                    <a:t>O</a:t>
                  </a:r>
                </a:p>
              </p:txBody>
            </p:sp>
          </p:grpSp>
          <p:sp>
            <p:nvSpPr>
              <p:cNvPr id="48151" name="Line 79"/>
              <p:cNvSpPr>
                <a:spLocks noChangeShapeType="1"/>
              </p:cNvSpPr>
              <p:nvPr/>
            </p:nvSpPr>
            <p:spPr bwMode="auto">
              <a:xfrm rot="8697269">
                <a:off x="3881" y="2097"/>
                <a:ext cx="24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152" name="Line 80"/>
              <p:cNvSpPr>
                <a:spLocks noChangeShapeType="1"/>
              </p:cNvSpPr>
              <p:nvPr/>
            </p:nvSpPr>
            <p:spPr bwMode="auto">
              <a:xfrm rot="8697269">
                <a:off x="3898" y="2122"/>
                <a:ext cx="24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8153" name="Group 81"/>
              <p:cNvGrpSpPr>
                <a:grpSpLocks/>
              </p:cNvGrpSpPr>
              <p:nvPr/>
            </p:nvGrpSpPr>
            <p:grpSpPr bwMode="auto">
              <a:xfrm>
                <a:off x="3831" y="2044"/>
                <a:ext cx="225" cy="212"/>
                <a:chOff x="1103" y="1884"/>
                <a:chExt cx="225" cy="212"/>
              </a:xfrm>
            </p:grpSpPr>
            <p:sp>
              <p:nvSpPr>
                <p:cNvPr id="48173" name="Rectangle 82"/>
                <p:cNvSpPr>
                  <a:spLocks noChangeArrowheads="1"/>
                </p:cNvSpPr>
                <p:nvPr/>
              </p:nvSpPr>
              <p:spPr bwMode="auto">
                <a:xfrm rot="-2280822">
                  <a:off x="1204" y="1945"/>
                  <a:ext cx="79" cy="9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174" name="Text Box 83"/>
                <p:cNvSpPr txBox="1">
                  <a:spLocks noChangeArrowheads="1"/>
                </p:cNvSpPr>
                <p:nvPr/>
              </p:nvSpPr>
              <p:spPr bwMode="auto">
                <a:xfrm>
                  <a:off x="1103" y="1884"/>
                  <a:ext cx="225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>
                      <a:latin typeface="Verdana" panose="020B0604030504040204" pitchFamily="34" charset="0"/>
                    </a:rPr>
                    <a:t>O</a:t>
                  </a:r>
                </a:p>
              </p:txBody>
            </p:sp>
          </p:grpSp>
          <p:grpSp>
            <p:nvGrpSpPr>
              <p:cNvPr id="48154" name="Group 84"/>
              <p:cNvGrpSpPr>
                <a:grpSpLocks/>
              </p:cNvGrpSpPr>
              <p:nvPr/>
            </p:nvGrpSpPr>
            <p:grpSpPr bwMode="auto">
              <a:xfrm>
                <a:off x="4517" y="1534"/>
                <a:ext cx="350" cy="248"/>
                <a:chOff x="1789" y="1374"/>
                <a:chExt cx="350" cy="248"/>
              </a:xfrm>
            </p:grpSpPr>
            <p:sp>
              <p:nvSpPr>
                <p:cNvPr id="48170" name="Line 85"/>
                <p:cNvSpPr>
                  <a:spLocks noChangeShapeType="1"/>
                </p:cNvSpPr>
                <p:nvPr/>
              </p:nvSpPr>
              <p:spPr bwMode="auto">
                <a:xfrm flipV="1">
                  <a:off x="1933" y="1464"/>
                  <a:ext cx="106" cy="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171" name="Line 86"/>
                <p:cNvSpPr>
                  <a:spLocks noChangeShapeType="1"/>
                </p:cNvSpPr>
                <p:nvPr/>
              </p:nvSpPr>
              <p:spPr bwMode="auto">
                <a:xfrm flipV="1">
                  <a:off x="1789" y="1374"/>
                  <a:ext cx="350" cy="2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172" name="Line 87"/>
                <p:cNvSpPr>
                  <a:spLocks noChangeShapeType="1"/>
                </p:cNvSpPr>
                <p:nvPr/>
              </p:nvSpPr>
              <p:spPr bwMode="auto">
                <a:xfrm flipV="1">
                  <a:off x="1913" y="1440"/>
                  <a:ext cx="106" cy="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155" name="Line 88"/>
              <p:cNvSpPr>
                <a:spLocks noChangeShapeType="1"/>
              </p:cNvSpPr>
              <p:nvPr/>
            </p:nvSpPr>
            <p:spPr bwMode="auto">
              <a:xfrm flipV="1">
                <a:off x="4870" y="1534"/>
                <a:ext cx="1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156" name="Text Box 89"/>
              <p:cNvSpPr txBox="1">
                <a:spLocks noChangeArrowheads="1"/>
              </p:cNvSpPr>
              <p:nvPr/>
            </p:nvSpPr>
            <p:spPr bwMode="auto">
              <a:xfrm>
                <a:off x="3830" y="2854"/>
                <a:ext cx="250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GB" altLang="en-US" sz="1600" b="1">
                    <a:latin typeface="Verdana" panose="020B0604030504040204" pitchFamily="34" charset="0"/>
                  </a:rPr>
                  <a:t>3’</a:t>
                </a:r>
              </a:p>
            </p:txBody>
          </p:sp>
          <p:grpSp>
            <p:nvGrpSpPr>
              <p:cNvPr id="48157" name="Group 90"/>
              <p:cNvGrpSpPr>
                <a:grpSpLocks/>
              </p:cNvGrpSpPr>
              <p:nvPr/>
            </p:nvGrpSpPr>
            <p:grpSpPr bwMode="auto">
              <a:xfrm>
                <a:off x="3523" y="2408"/>
                <a:ext cx="225" cy="212"/>
                <a:chOff x="1279" y="2004"/>
                <a:chExt cx="225" cy="212"/>
              </a:xfrm>
            </p:grpSpPr>
            <p:sp>
              <p:nvSpPr>
                <p:cNvPr id="48168" name="Rectangle 91"/>
                <p:cNvSpPr>
                  <a:spLocks noChangeArrowheads="1"/>
                </p:cNvSpPr>
                <p:nvPr/>
              </p:nvSpPr>
              <p:spPr bwMode="auto">
                <a:xfrm>
                  <a:off x="1328" y="2049"/>
                  <a:ext cx="125" cy="11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169" name="Text Box 92"/>
                <p:cNvSpPr txBox="1">
                  <a:spLocks noChangeArrowheads="1"/>
                </p:cNvSpPr>
                <p:nvPr/>
              </p:nvSpPr>
              <p:spPr bwMode="auto">
                <a:xfrm>
                  <a:off x="1279" y="2004"/>
                  <a:ext cx="225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>
                      <a:latin typeface="Verdana" panose="020B0604030504040204" pitchFamily="34" charset="0"/>
                    </a:rPr>
                    <a:t>O</a:t>
                  </a:r>
                </a:p>
              </p:txBody>
            </p:sp>
          </p:grpSp>
          <p:sp>
            <p:nvSpPr>
              <p:cNvPr id="48158" name="Line 93"/>
              <p:cNvSpPr>
                <a:spLocks noChangeShapeType="1"/>
              </p:cNvSpPr>
              <p:nvPr/>
            </p:nvSpPr>
            <p:spPr bwMode="auto">
              <a:xfrm rot="1520771">
                <a:off x="3466" y="2282"/>
                <a:ext cx="164" cy="1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159" name="Line 94"/>
              <p:cNvSpPr>
                <a:spLocks noChangeShapeType="1"/>
              </p:cNvSpPr>
              <p:nvPr/>
            </p:nvSpPr>
            <p:spPr bwMode="auto">
              <a:xfrm rot="1520771">
                <a:off x="3310" y="1938"/>
                <a:ext cx="164" cy="1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160" name="Text Box 95"/>
              <p:cNvSpPr txBox="1">
                <a:spLocks noChangeArrowheads="1"/>
              </p:cNvSpPr>
              <p:nvPr/>
            </p:nvSpPr>
            <p:spPr bwMode="auto">
              <a:xfrm>
                <a:off x="3199" y="1582"/>
                <a:ext cx="250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GB" altLang="en-US" sz="1600" b="1">
                  <a:latin typeface="Verdana" panose="020B0604030504040204" pitchFamily="34" charset="0"/>
                </a:endParaRPr>
              </a:p>
              <a:p>
                <a:r>
                  <a:rPr lang="en-GB" altLang="en-US" sz="1600" b="1">
                    <a:latin typeface="Verdana" panose="020B0604030504040204" pitchFamily="34" charset="0"/>
                  </a:rPr>
                  <a:t>5’</a:t>
                </a:r>
              </a:p>
            </p:txBody>
          </p:sp>
          <p:sp>
            <p:nvSpPr>
              <p:cNvPr id="48161" name="Text Box 96"/>
              <p:cNvSpPr txBox="1">
                <a:spLocks noChangeArrowheads="1"/>
              </p:cNvSpPr>
              <p:nvPr/>
            </p:nvSpPr>
            <p:spPr bwMode="auto">
              <a:xfrm>
                <a:off x="4194" y="3032"/>
                <a:ext cx="72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GB" altLang="en-US" sz="1400">
                    <a:solidFill>
                      <a:srgbClr val="FF0000"/>
                    </a:solidFill>
                    <a:latin typeface="Verdana" panose="020B0604030504040204" pitchFamily="34" charset="0"/>
                  </a:rPr>
                  <a:t>free 3’ end</a:t>
                </a:r>
              </a:p>
            </p:txBody>
          </p:sp>
          <p:grpSp>
            <p:nvGrpSpPr>
              <p:cNvPr id="48162" name="Group 97"/>
              <p:cNvGrpSpPr>
                <a:grpSpLocks/>
              </p:cNvGrpSpPr>
              <p:nvPr/>
            </p:nvGrpSpPr>
            <p:grpSpPr bwMode="auto">
              <a:xfrm>
                <a:off x="4966" y="1427"/>
                <a:ext cx="214" cy="212"/>
                <a:chOff x="1473" y="1190"/>
                <a:chExt cx="214" cy="212"/>
              </a:xfrm>
            </p:grpSpPr>
            <p:sp>
              <p:nvSpPr>
                <p:cNvPr id="48166" name="Rectangle 98"/>
                <p:cNvSpPr>
                  <a:spLocks noChangeArrowheads="1"/>
                </p:cNvSpPr>
                <p:nvPr/>
              </p:nvSpPr>
              <p:spPr bwMode="auto">
                <a:xfrm>
                  <a:off x="1548" y="1273"/>
                  <a:ext cx="79" cy="9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167" name="Text Box 99"/>
                <p:cNvSpPr txBox="1">
                  <a:spLocks noChangeArrowheads="1"/>
                </p:cNvSpPr>
                <p:nvPr/>
              </p:nvSpPr>
              <p:spPr bwMode="auto">
                <a:xfrm>
                  <a:off x="1473" y="1190"/>
                  <a:ext cx="214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>
                      <a:latin typeface="Verdana" panose="020B0604030504040204" pitchFamily="34" charset="0"/>
                    </a:rPr>
                    <a:t>X</a:t>
                  </a:r>
                </a:p>
              </p:txBody>
            </p:sp>
          </p:grpSp>
          <p:grpSp>
            <p:nvGrpSpPr>
              <p:cNvPr id="48163" name="Group 100"/>
              <p:cNvGrpSpPr>
                <a:grpSpLocks/>
              </p:cNvGrpSpPr>
              <p:nvPr/>
            </p:nvGrpSpPr>
            <p:grpSpPr bwMode="auto">
              <a:xfrm>
                <a:off x="3875" y="3028"/>
                <a:ext cx="332" cy="212"/>
                <a:chOff x="1473" y="1190"/>
                <a:chExt cx="332" cy="212"/>
              </a:xfrm>
            </p:grpSpPr>
            <p:sp>
              <p:nvSpPr>
                <p:cNvPr id="48164" name="Rectangle 101"/>
                <p:cNvSpPr>
                  <a:spLocks noChangeArrowheads="1"/>
                </p:cNvSpPr>
                <p:nvPr/>
              </p:nvSpPr>
              <p:spPr bwMode="auto">
                <a:xfrm>
                  <a:off x="1548" y="1273"/>
                  <a:ext cx="79" cy="9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165" name="Text Box 102"/>
                <p:cNvSpPr txBox="1">
                  <a:spLocks noChangeArrowheads="1"/>
                </p:cNvSpPr>
                <p:nvPr/>
              </p:nvSpPr>
              <p:spPr bwMode="auto">
                <a:xfrm>
                  <a:off x="1473" y="1190"/>
                  <a:ext cx="332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>
                      <a:solidFill>
                        <a:srgbClr val="FF0000"/>
                      </a:solidFill>
                      <a:latin typeface="Verdana" panose="020B0604030504040204" pitchFamily="34" charset="0"/>
                    </a:rPr>
                    <a:t>OH</a:t>
                  </a:r>
                </a:p>
              </p:txBody>
            </p:sp>
          </p:grpSp>
        </p:grpSp>
        <p:sp>
          <p:nvSpPr>
            <p:cNvPr id="48135" name="AutoShape 103"/>
            <p:cNvSpPr>
              <a:spLocks noChangeArrowheads="1"/>
            </p:cNvSpPr>
            <p:nvPr/>
          </p:nvSpPr>
          <p:spPr bwMode="auto">
            <a:xfrm>
              <a:off x="2127" y="2695"/>
              <a:ext cx="989" cy="105"/>
            </a:xfrm>
            <a:prstGeom prst="rightArrow">
              <a:avLst>
                <a:gd name="adj1" fmla="val 50000"/>
                <a:gd name="adj2" fmla="val 235476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8136" name="AutoShape 104"/>
            <p:cNvSpPr>
              <a:spLocks noChangeArrowheads="1"/>
            </p:cNvSpPr>
            <p:nvPr/>
          </p:nvSpPr>
          <p:spPr bwMode="auto">
            <a:xfrm>
              <a:off x="4146" y="3625"/>
              <a:ext cx="109" cy="206"/>
            </a:xfrm>
            <a:prstGeom prst="downArrow">
              <a:avLst>
                <a:gd name="adj1" fmla="val 50000"/>
                <a:gd name="adj2" fmla="val 47248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20485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0" y="354013"/>
            <a:ext cx="6707188" cy="838200"/>
          </a:xfrm>
        </p:spPr>
        <p:txBody>
          <a:bodyPr/>
          <a:lstStyle/>
          <a:p>
            <a:pPr eaLnBrk="1" hangingPunct="1"/>
            <a:r>
              <a:rPr lang="en-GB" altLang="en-US" smtClean="0"/>
              <a:t> </a:t>
            </a:r>
          </a:p>
        </p:txBody>
      </p:sp>
      <p:sp>
        <p:nvSpPr>
          <p:cNvPr id="46082" name="Rectangle 3"/>
          <p:cNvSpPr>
            <a:spLocks noChangeArrowheads="1"/>
          </p:cNvSpPr>
          <p:nvPr/>
        </p:nvSpPr>
        <p:spPr bwMode="auto">
          <a:xfrm>
            <a:off x="2173288" y="193675"/>
            <a:ext cx="54197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GB" altLang="en-US" sz="3200"/>
              <a:t>Sequencing by Synthesis</a:t>
            </a:r>
            <a:endParaRPr lang="en-US" altLang="en-US" sz="3200"/>
          </a:p>
        </p:txBody>
      </p:sp>
      <p:sp>
        <p:nvSpPr>
          <p:cNvPr id="46083" name="Text Box 4"/>
          <p:cNvSpPr txBox="1">
            <a:spLocks noChangeArrowheads="1"/>
          </p:cNvSpPr>
          <p:nvPr/>
        </p:nvSpPr>
        <p:spPr bwMode="auto">
          <a:xfrm>
            <a:off x="1416050" y="4787900"/>
            <a:ext cx="49514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GB" altLang="en-US" sz="2000">
                <a:latin typeface="Verdana" panose="020B0604030504040204" pitchFamily="34" charset="0"/>
              </a:rPr>
              <a:t>		First base incorporated</a:t>
            </a:r>
          </a:p>
        </p:txBody>
      </p:sp>
      <p:sp>
        <p:nvSpPr>
          <p:cNvPr id="46084" name="Text Box 5"/>
          <p:cNvSpPr txBox="1">
            <a:spLocks noChangeArrowheads="1"/>
          </p:cNvSpPr>
          <p:nvPr/>
        </p:nvSpPr>
        <p:spPr bwMode="auto">
          <a:xfrm>
            <a:off x="1416050" y="4391025"/>
            <a:ext cx="5232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GB" altLang="en-US" sz="2000">
                <a:latin typeface="Verdana" panose="020B0604030504040204" pitchFamily="34" charset="0"/>
              </a:rPr>
              <a:t>Cycle 1:	Add sequencing reagents</a:t>
            </a:r>
          </a:p>
        </p:txBody>
      </p:sp>
      <p:sp>
        <p:nvSpPr>
          <p:cNvPr id="46085" name="Text Box 6"/>
          <p:cNvSpPr txBox="1">
            <a:spLocks noChangeArrowheads="1"/>
          </p:cNvSpPr>
          <p:nvPr/>
        </p:nvSpPr>
        <p:spPr bwMode="auto">
          <a:xfrm>
            <a:off x="1416050" y="5184775"/>
            <a:ext cx="58785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GB" altLang="en-US" sz="2000">
                <a:latin typeface="Verdana" panose="020B0604030504040204" pitchFamily="34" charset="0"/>
              </a:rPr>
              <a:t>		Remove unincorporated bases</a:t>
            </a:r>
          </a:p>
        </p:txBody>
      </p:sp>
      <p:sp>
        <p:nvSpPr>
          <p:cNvPr id="46086" name="Text Box 7"/>
          <p:cNvSpPr txBox="1">
            <a:spLocks noChangeArrowheads="1"/>
          </p:cNvSpPr>
          <p:nvPr/>
        </p:nvSpPr>
        <p:spPr bwMode="auto">
          <a:xfrm>
            <a:off x="1416050" y="5581650"/>
            <a:ext cx="3676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GB" altLang="en-US" sz="2000">
                <a:latin typeface="Verdana" panose="020B0604030504040204" pitchFamily="34" charset="0"/>
              </a:rPr>
              <a:t>		Detect signal</a:t>
            </a:r>
          </a:p>
        </p:txBody>
      </p:sp>
      <p:sp>
        <p:nvSpPr>
          <p:cNvPr id="46087" name="Text Box 8"/>
          <p:cNvSpPr txBox="1">
            <a:spLocks noChangeArrowheads="1"/>
          </p:cNvSpPr>
          <p:nvPr/>
        </p:nvSpPr>
        <p:spPr bwMode="auto">
          <a:xfrm>
            <a:off x="1416050" y="5978525"/>
            <a:ext cx="670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GB" altLang="en-US" sz="2000">
                <a:latin typeface="Verdana" panose="020B0604030504040204" pitchFamily="34" charset="0"/>
              </a:rPr>
              <a:t>Cycle 2-n:	Add sequencing reagents and repeat</a:t>
            </a:r>
          </a:p>
        </p:txBody>
      </p:sp>
      <p:grpSp>
        <p:nvGrpSpPr>
          <p:cNvPr id="46088" name="Group 9"/>
          <p:cNvGrpSpPr>
            <a:grpSpLocks/>
          </p:cNvGrpSpPr>
          <p:nvPr/>
        </p:nvGrpSpPr>
        <p:grpSpPr bwMode="auto">
          <a:xfrm>
            <a:off x="1025525" y="1574800"/>
            <a:ext cx="7264400" cy="2552700"/>
            <a:chOff x="198" y="1088"/>
            <a:chExt cx="4576" cy="1608"/>
          </a:xfrm>
        </p:grpSpPr>
        <p:sp>
          <p:nvSpPr>
            <p:cNvPr id="46089" name="Oval 10" descr="Dark downward diagonal"/>
            <p:cNvSpPr>
              <a:spLocks noChangeArrowheads="1"/>
            </p:cNvSpPr>
            <p:nvPr/>
          </p:nvSpPr>
          <p:spPr bwMode="auto">
            <a:xfrm>
              <a:off x="1032" y="1088"/>
              <a:ext cx="1352" cy="744"/>
            </a:xfrm>
            <a:prstGeom prst="ellipse">
              <a:avLst/>
            </a:prstGeom>
            <a:pattFill prst="dkDnDiag">
              <a:fgClr>
                <a:schemeClr val="accent1"/>
              </a:fgClr>
              <a:bgClr>
                <a:srgbClr val="FFFFFF"/>
              </a:bgClr>
            </a:patt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6090" name="Group 11"/>
            <p:cNvGrpSpPr>
              <a:grpSpLocks/>
            </p:cNvGrpSpPr>
            <p:nvPr/>
          </p:nvGrpSpPr>
          <p:grpSpPr bwMode="auto">
            <a:xfrm>
              <a:off x="2262" y="2222"/>
              <a:ext cx="208" cy="212"/>
              <a:chOff x="662" y="1526"/>
              <a:chExt cx="208" cy="212"/>
            </a:xfrm>
          </p:grpSpPr>
          <p:sp>
            <p:nvSpPr>
              <p:cNvPr id="46208" name="Oval 12"/>
              <p:cNvSpPr>
                <a:spLocks noChangeArrowheads="1"/>
              </p:cNvSpPr>
              <p:nvPr/>
            </p:nvSpPr>
            <p:spPr bwMode="auto">
              <a:xfrm>
                <a:off x="688" y="1552"/>
                <a:ext cx="160" cy="152"/>
              </a:xfrm>
              <a:prstGeom prst="ellipse">
                <a:avLst/>
              </a:prstGeom>
              <a:solidFill>
                <a:srgbClr val="3399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209" name="Text Box 13"/>
              <p:cNvSpPr txBox="1">
                <a:spLocks noChangeArrowheads="1"/>
              </p:cNvSpPr>
              <p:nvPr/>
            </p:nvSpPr>
            <p:spPr bwMode="auto">
              <a:xfrm>
                <a:off x="662" y="1526"/>
                <a:ext cx="208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/>
                  <a:t>C</a:t>
                </a:r>
              </a:p>
            </p:txBody>
          </p:sp>
        </p:grpSp>
        <p:grpSp>
          <p:nvGrpSpPr>
            <p:cNvPr id="46091" name="Group 14"/>
            <p:cNvGrpSpPr>
              <a:grpSpLocks/>
            </p:cNvGrpSpPr>
            <p:nvPr/>
          </p:nvGrpSpPr>
          <p:grpSpPr bwMode="auto">
            <a:xfrm>
              <a:off x="1966" y="2086"/>
              <a:ext cx="194" cy="212"/>
              <a:chOff x="1166" y="1662"/>
              <a:chExt cx="194" cy="212"/>
            </a:xfrm>
          </p:grpSpPr>
          <p:sp>
            <p:nvSpPr>
              <p:cNvPr id="46206" name="Oval 15"/>
              <p:cNvSpPr>
                <a:spLocks noChangeArrowheads="1"/>
              </p:cNvSpPr>
              <p:nvPr/>
            </p:nvSpPr>
            <p:spPr bwMode="auto">
              <a:xfrm>
                <a:off x="1184" y="1688"/>
                <a:ext cx="160" cy="152"/>
              </a:xfrm>
              <a:prstGeom prst="ellipse">
                <a:avLst/>
              </a:prstGeom>
              <a:solidFill>
                <a:srgbClr val="00CC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207" name="Text Box 16"/>
              <p:cNvSpPr txBox="1">
                <a:spLocks noChangeArrowheads="1"/>
              </p:cNvSpPr>
              <p:nvPr/>
            </p:nvSpPr>
            <p:spPr bwMode="auto">
              <a:xfrm>
                <a:off x="1166" y="1662"/>
                <a:ext cx="194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/>
                  <a:t>T</a:t>
                </a:r>
              </a:p>
            </p:txBody>
          </p:sp>
        </p:grpSp>
        <p:grpSp>
          <p:nvGrpSpPr>
            <p:cNvPr id="46092" name="Group 17"/>
            <p:cNvGrpSpPr>
              <a:grpSpLocks/>
            </p:cNvGrpSpPr>
            <p:nvPr/>
          </p:nvGrpSpPr>
          <p:grpSpPr bwMode="auto">
            <a:xfrm>
              <a:off x="2430" y="1742"/>
              <a:ext cx="208" cy="212"/>
              <a:chOff x="1678" y="1790"/>
              <a:chExt cx="208" cy="212"/>
            </a:xfrm>
          </p:grpSpPr>
          <p:sp>
            <p:nvSpPr>
              <p:cNvPr id="46204" name="Oval 18"/>
              <p:cNvSpPr>
                <a:spLocks noChangeArrowheads="1"/>
              </p:cNvSpPr>
              <p:nvPr/>
            </p:nvSpPr>
            <p:spPr bwMode="auto">
              <a:xfrm>
                <a:off x="1696" y="1824"/>
                <a:ext cx="160" cy="152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205" name="Text Box 19"/>
              <p:cNvSpPr txBox="1">
                <a:spLocks noChangeArrowheads="1"/>
              </p:cNvSpPr>
              <p:nvPr/>
            </p:nvSpPr>
            <p:spPr bwMode="auto">
              <a:xfrm>
                <a:off x="1678" y="1790"/>
                <a:ext cx="208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/>
                  <a:t>A</a:t>
                </a:r>
              </a:p>
            </p:txBody>
          </p:sp>
        </p:grpSp>
        <p:grpSp>
          <p:nvGrpSpPr>
            <p:cNvPr id="46093" name="Group 20"/>
            <p:cNvGrpSpPr>
              <a:grpSpLocks/>
            </p:cNvGrpSpPr>
            <p:nvPr/>
          </p:nvGrpSpPr>
          <p:grpSpPr bwMode="auto">
            <a:xfrm>
              <a:off x="2918" y="1774"/>
              <a:ext cx="216" cy="212"/>
              <a:chOff x="1070" y="1094"/>
              <a:chExt cx="216" cy="212"/>
            </a:xfrm>
          </p:grpSpPr>
          <p:sp>
            <p:nvSpPr>
              <p:cNvPr id="46202" name="Oval 21"/>
              <p:cNvSpPr>
                <a:spLocks noChangeArrowheads="1"/>
              </p:cNvSpPr>
              <p:nvPr/>
            </p:nvSpPr>
            <p:spPr bwMode="auto">
              <a:xfrm>
                <a:off x="1096" y="1120"/>
                <a:ext cx="160" cy="15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203" name="Text Box 22"/>
              <p:cNvSpPr txBox="1">
                <a:spLocks noChangeArrowheads="1"/>
              </p:cNvSpPr>
              <p:nvPr/>
            </p:nvSpPr>
            <p:spPr bwMode="auto">
              <a:xfrm>
                <a:off x="1070" y="1094"/>
                <a:ext cx="21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/>
                  <a:t>G</a:t>
                </a:r>
              </a:p>
            </p:txBody>
          </p:sp>
        </p:grpSp>
        <p:grpSp>
          <p:nvGrpSpPr>
            <p:cNvPr id="46094" name="Group 23"/>
            <p:cNvGrpSpPr>
              <a:grpSpLocks/>
            </p:cNvGrpSpPr>
            <p:nvPr/>
          </p:nvGrpSpPr>
          <p:grpSpPr bwMode="auto">
            <a:xfrm>
              <a:off x="2646" y="1942"/>
              <a:ext cx="208" cy="212"/>
              <a:chOff x="662" y="1526"/>
              <a:chExt cx="208" cy="212"/>
            </a:xfrm>
          </p:grpSpPr>
          <p:sp>
            <p:nvSpPr>
              <p:cNvPr id="46200" name="Oval 24"/>
              <p:cNvSpPr>
                <a:spLocks noChangeArrowheads="1"/>
              </p:cNvSpPr>
              <p:nvPr/>
            </p:nvSpPr>
            <p:spPr bwMode="auto">
              <a:xfrm>
                <a:off x="688" y="1552"/>
                <a:ext cx="160" cy="152"/>
              </a:xfrm>
              <a:prstGeom prst="ellipse">
                <a:avLst/>
              </a:prstGeom>
              <a:solidFill>
                <a:srgbClr val="3399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201" name="Text Box 25"/>
              <p:cNvSpPr txBox="1">
                <a:spLocks noChangeArrowheads="1"/>
              </p:cNvSpPr>
              <p:nvPr/>
            </p:nvSpPr>
            <p:spPr bwMode="auto">
              <a:xfrm>
                <a:off x="662" y="1526"/>
                <a:ext cx="208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/>
                  <a:t>C</a:t>
                </a:r>
              </a:p>
            </p:txBody>
          </p:sp>
        </p:grpSp>
        <p:grpSp>
          <p:nvGrpSpPr>
            <p:cNvPr id="46095" name="Group 26"/>
            <p:cNvGrpSpPr>
              <a:grpSpLocks/>
            </p:cNvGrpSpPr>
            <p:nvPr/>
          </p:nvGrpSpPr>
          <p:grpSpPr bwMode="auto">
            <a:xfrm>
              <a:off x="3150" y="2078"/>
              <a:ext cx="194" cy="212"/>
              <a:chOff x="1166" y="1662"/>
              <a:chExt cx="194" cy="212"/>
            </a:xfrm>
          </p:grpSpPr>
          <p:sp>
            <p:nvSpPr>
              <p:cNvPr id="46198" name="Oval 27"/>
              <p:cNvSpPr>
                <a:spLocks noChangeArrowheads="1"/>
              </p:cNvSpPr>
              <p:nvPr/>
            </p:nvSpPr>
            <p:spPr bwMode="auto">
              <a:xfrm>
                <a:off x="1184" y="1688"/>
                <a:ext cx="160" cy="152"/>
              </a:xfrm>
              <a:prstGeom prst="ellipse">
                <a:avLst/>
              </a:prstGeom>
              <a:solidFill>
                <a:srgbClr val="00CC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199" name="Text Box 28"/>
              <p:cNvSpPr txBox="1">
                <a:spLocks noChangeArrowheads="1"/>
              </p:cNvSpPr>
              <p:nvPr/>
            </p:nvSpPr>
            <p:spPr bwMode="auto">
              <a:xfrm>
                <a:off x="1166" y="1662"/>
                <a:ext cx="194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/>
                  <a:t>T</a:t>
                </a:r>
              </a:p>
            </p:txBody>
          </p:sp>
        </p:grpSp>
        <p:grpSp>
          <p:nvGrpSpPr>
            <p:cNvPr id="46096" name="Group 29"/>
            <p:cNvGrpSpPr>
              <a:grpSpLocks/>
            </p:cNvGrpSpPr>
            <p:nvPr/>
          </p:nvGrpSpPr>
          <p:grpSpPr bwMode="auto">
            <a:xfrm>
              <a:off x="3470" y="1830"/>
              <a:ext cx="208" cy="212"/>
              <a:chOff x="1678" y="1790"/>
              <a:chExt cx="208" cy="212"/>
            </a:xfrm>
          </p:grpSpPr>
          <p:sp>
            <p:nvSpPr>
              <p:cNvPr id="46196" name="Oval 30"/>
              <p:cNvSpPr>
                <a:spLocks noChangeArrowheads="1"/>
              </p:cNvSpPr>
              <p:nvPr/>
            </p:nvSpPr>
            <p:spPr bwMode="auto">
              <a:xfrm>
                <a:off x="1696" y="1824"/>
                <a:ext cx="160" cy="152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197" name="Text Box 31"/>
              <p:cNvSpPr txBox="1">
                <a:spLocks noChangeArrowheads="1"/>
              </p:cNvSpPr>
              <p:nvPr/>
            </p:nvSpPr>
            <p:spPr bwMode="auto">
              <a:xfrm>
                <a:off x="1678" y="1790"/>
                <a:ext cx="208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/>
                  <a:t>A</a:t>
                </a:r>
              </a:p>
            </p:txBody>
          </p:sp>
        </p:grpSp>
        <p:grpSp>
          <p:nvGrpSpPr>
            <p:cNvPr id="46097" name="Group 32"/>
            <p:cNvGrpSpPr>
              <a:grpSpLocks/>
            </p:cNvGrpSpPr>
            <p:nvPr/>
          </p:nvGrpSpPr>
          <p:grpSpPr bwMode="auto">
            <a:xfrm>
              <a:off x="198" y="1500"/>
              <a:ext cx="1586" cy="250"/>
              <a:chOff x="198" y="1196"/>
              <a:chExt cx="1586" cy="250"/>
            </a:xfrm>
          </p:grpSpPr>
          <p:grpSp>
            <p:nvGrpSpPr>
              <p:cNvPr id="46185" name="Group 33"/>
              <p:cNvGrpSpPr>
                <a:grpSpLocks/>
              </p:cNvGrpSpPr>
              <p:nvPr/>
            </p:nvGrpSpPr>
            <p:grpSpPr bwMode="auto">
              <a:xfrm>
                <a:off x="504" y="1264"/>
                <a:ext cx="640" cy="152"/>
                <a:chOff x="464" y="2072"/>
                <a:chExt cx="640" cy="152"/>
              </a:xfrm>
            </p:grpSpPr>
            <p:sp>
              <p:nvSpPr>
                <p:cNvPr id="46192" name="Oval 34"/>
                <p:cNvSpPr>
                  <a:spLocks noChangeArrowheads="1"/>
                </p:cNvSpPr>
                <p:nvPr/>
              </p:nvSpPr>
              <p:spPr bwMode="auto">
                <a:xfrm>
                  <a:off x="94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93" name="Oval 35"/>
                <p:cNvSpPr>
                  <a:spLocks noChangeArrowheads="1"/>
                </p:cNvSpPr>
                <p:nvPr/>
              </p:nvSpPr>
              <p:spPr bwMode="auto">
                <a:xfrm>
                  <a:off x="78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94" name="Oval 36"/>
                <p:cNvSpPr>
                  <a:spLocks noChangeArrowheads="1"/>
                </p:cNvSpPr>
                <p:nvPr/>
              </p:nvSpPr>
              <p:spPr bwMode="auto">
                <a:xfrm>
                  <a:off x="62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95" name="Oval 37"/>
                <p:cNvSpPr>
                  <a:spLocks noChangeArrowheads="1"/>
                </p:cNvSpPr>
                <p:nvPr/>
              </p:nvSpPr>
              <p:spPr bwMode="auto">
                <a:xfrm>
                  <a:off x="46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186" name="Group 38"/>
              <p:cNvGrpSpPr>
                <a:grpSpLocks/>
              </p:cNvGrpSpPr>
              <p:nvPr/>
            </p:nvGrpSpPr>
            <p:grpSpPr bwMode="auto">
              <a:xfrm>
                <a:off x="1144" y="1264"/>
                <a:ext cx="640" cy="152"/>
                <a:chOff x="464" y="2072"/>
                <a:chExt cx="640" cy="152"/>
              </a:xfrm>
            </p:grpSpPr>
            <p:sp>
              <p:nvSpPr>
                <p:cNvPr id="46188" name="Oval 39"/>
                <p:cNvSpPr>
                  <a:spLocks noChangeArrowheads="1"/>
                </p:cNvSpPr>
                <p:nvPr/>
              </p:nvSpPr>
              <p:spPr bwMode="auto">
                <a:xfrm>
                  <a:off x="94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89" name="Oval 40"/>
                <p:cNvSpPr>
                  <a:spLocks noChangeArrowheads="1"/>
                </p:cNvSpPr>
                <p:nvPr/>
              </p:nvSpPr>
              <p:spPr bwMode="auto">
                <a:xfrm>
                  <a:off x="78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90" name="Oval 41"/>
                <p:cNvSpPr>
                  <a:spLocks noChangeArrowheads="1"/>
                </p:cNvSpPr>
                <p:nvPr/>
              </p:nvSpPr>
              <p:spPr bwMode="auto">
                <a:xfrm>
                  <a:off x="62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91" name="Oval 42"/>
                <p:cNvSpPr>
                  <a:spLocks noChangeArrowheads="1"/>
                </p:cNvSpPr>
                <p:nvPr/>
              </p:nvSpPr>
              <p:spPr bwMode="auto">
                <a:xfrm>
                  <a:off x="46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46187" name="Text Box 43"/>
              <p:cNvSpPr txBox="1">
                <a:spLocks noChangeArrowheads="1"/>
              </p:cNvSpPr>
              <p:nvPr/>
            </p:nvSpPr>
            <p:spPr bwMode="auto">
              <a:xfrm>
                <a:off x="198" y="1196"/>
                <a:ext cx="333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2000">
                    <a:latin typeface="Verdana" panose="020B0604030504040204" pitchFamily="34" charset="0"/>
                  </a:rPr>
                  <a:t>5’-</a:t>
                </a:r>
              </a:p>
            </p:txBody>
          </p:sp>
        </p:grpSp>
        <p:grpSp>
          <p:nvGrpSpPr>
            <p:cNvPr id="46098" name="Group 44"/>
            <p:cNvGrpSpPr>
              <a:grpSpLocks/>
            </p:cNvGrpSpPr>
            <p:nvPr/>
          </p:nvGrpSpPr>
          <p:grpSpPr bwMode="auto">
            <a:xfrm>
              <a:off x="198" y="1292"/>
              <a:ext cx="4576" cy="250"/>
              <a:chOff x="198" y="988"/>
              <a:chExt cx="4576" cy="250"/>
            </a:xfrm>
          </p:grpSpPr>
          <p:grpSp>
            <p:nvGrpSpPr>
              <p:cNvPr id="46152" name="Group 45"/>
              <p:cNvGrpSpPr>
                <a:grpSpLocks/>
              </p:cNvGrpSpPr>
              <p:nvPr/>
            </p:nvGrpSpPr>
            <p:grpSpPr bwMode="auto">
              <a:xfrm>
                <a:off x="2424" y="1056"/>
                <a:ext cx="1920" cy="152"/>
                <a:chOff x="504" y="2072"/>
                <a:chExt cx="1920" cy="152"/>
              </a:xfrm>
            </p:grpSpPr>
            <p:grpSp>
              <p:nvGrpSpPr>
                <p:cNvPr id="46170" name="Group 46"/>
                <p:cNvGrpSpPr>
                  <a:grpSpLocks/>
                </p:cNvGrpSpPr>
                <p:nvPr/>
              </p:nvGrpSpPr>
              <p:grpSpPr bwMode="auto">
                <a:xfrm>
                  <a:off x="1784" y="2072"/>
                  <a:ext cx="640" cy="152"/>
                  <a:chOff x="464" y="2072"/>
                  <a:chExt cx="640" cy="152"/>
                </a:xfrm>
              </p:grpSpPr>
              <p:sp>
                <p:nvSpPr>
                  <p:cNvPr id="46181" name="Oval 47"/>
                  <p:cNvSpPr>
                    <a:spLocks noChangeArrowheads="1"/>
                  </p:cNvSpPr>
                  <p:nvPr/>
                </p:nvSpPr>
                <p:spPr bwMode="auto">
                  <a:xfrm>
                    <a:off x="94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6182" name="Oval 48"/>
                  <p:cNvSpPr>
                    <a:spLocks noChangeArrowheads="1"/>
                  </p:cNvSpPr>
                  <p:nvPr/>
                </p:nvSpPr>
                <p:spPr bwMode="auto">
                  <a:xfrm>
                    <a:off x="78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6183" name="Oval 49"/>
                  <p:cNvSpPr>
                    <a:spLocks noChangeArrowheads="1"/>
                  </p:cNvSpPr>
                  <p:nvPr/>
                </p:nvSpPr>
                <p:spPr bwMode="auto">
                  <a:xfrm>
                    <a:off x="62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6184" name="Oval 50"/>
                  <p:cNvSpPr>
                    <a:spLocks noChangeArrowheads="1"/>
                  </p:cNvSpPr>
                  <p:nvPr/>
                </p:nvSpPr>
                <p:spPr bwMode="auto">
                  <a:xfrm>
                    <a:off x="46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46171" name="Group 51"/>
                <p:cNvGrpSpPr>
                  <a:grpSpLocks/>
                </p:cNvGrpSpPr>
                <p:nvPr/>
              </p:nvGrpSpPr>
              <p:grpSpPr bwMode="auto">
                <a:xfrm>
                  <a:off x="504" y="2072"/>
                  <a:ext cx="640" cy="152"/>
                  <a:chOff x="464" y="2072"/>
                  <a:chExt cx="640" cy="152"/>
                </a:xfrm>
              </p:grpSpPr>
              <p:sp>
                <p:nvSpPr>
                  <p:cNvPr id="46177" name="Oval 52"/>
                  <p:cNvSpPr>
                    <a:spLocks noChangeArrowheads="1"/>
                  </p:cNvSpPr>
                  <p:nvPr/>
                </p:nvSpPr>
                <p:spPr bwMode="auto">
                  <a:xfrm>
                    <a:off x="94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6178" name="Oval 53"/>
                  <p:cNvSpPr>
                    <a:spLocks noChangeArrowheads="1"/>
                  </p:cNvSpPr>
                  <p:nvPr/>
                </p:nvSpPr>
                <p:spPr bwMode="auto">
                  <a:xfrm>
                    <a:off x="78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6179" name="Oval 54"/>
                  <p:cNvSpPr>
                    <a:spLocks noChangeArrowheads="1"/>
                  </p:cNvSpPr>
                  <p:nvPr/>
                </p:nvSpPr>
                <p:spPr bwMode="auto">
                  <a:xfrm>
                    <a:off x="62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6180" name="Oval 55"/>
                  <p:cNvSpPr>
                    <a:spLocks noChangeArrowheads="1"/>
                  </p:cNvSpPr>
                  <p:nvPr/>
                </p:nvSpPr>
                <p:spPr bwMode="auto">
                  <a:xfrm>
                    <a:off x="46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46172" name="Group 56"/>
                <p:cNvGrpSpPr>
                  <a:grpSpLocks/>
                </p:cNvGrpSpPr>
                <p:nvPr/>
              </p:nvGrpSpPr>
              <p:grpSpPr bwMode="auto">
                <a:xfrm>
                  <a:off x="1144" y="2072"/>
                  <a:ext cx="640" cy="152"/>
                  <a:chOff x="464" y="2072"/>
                  <a:chExt cx="640" cy="152"/>
                </a:xfrm>
              </p:grpSpPr>
              <p:sp>
                <p:nvSpPr>
                  <p:cNvPr id="46173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94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6174" name="Oval 58"/>
                  <p:cNvSpPr>
                    <a:spLocks noChangeArrowheads="1"/>
                  </p:cNvSpPr>
                  <p:nvPr/>
                </p:nvSpPr>
                <p:spPr bwMode="auto">
                  <a:xfrm>
                    <a:off x="78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6175" name="Oval 59"/>
                  <p:cNvSpPr>
                    <a:spLocks noChangeArrowheads="1"/>
                  </p:cNvSpPr>
                  <p:nvPr/>
                </p:nvSpPr>
                <p:spPr bwMode="auto">
                  <a:xfrm>
                    <a:off x="62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6176" name="Oval 60"/>
                  <p:cNvSpPr>
                    <a:spLocks noChangeArrowheads="1"/>
                  </p:cNvSpPr>
                  <p:nvPr/>
                </p:nvSpPr>
                <p:spPr bwMode="auto">
                  <a:xfrm>
                    <a:off x="46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</p:grpSp>
          <p:grpSp>
            <p:nvGrpSpPr>
              <p:cNvPr id="46153" name="Group 61"/>
              <p:cNvGrpSpPr>
                <a:grpSpLocks/>
              </p:cNvGrpSpPr>
              <p:nvPr/>
            </p:nvGrpSpPr>
            <p:grpSpPr bwMode="auto">
              <a:xfrm>
                <a:off x="1784" y="1056"/>
                <a:ext cx="640" cy="152"/>
                <a:chOff x="464" y="2072"/>
                <a:chExt cx="640" cy="152"/>
              </a:xfrm>
            </p:grpSpPr>
            <p:sp>
              <p:nvSpPr>
                <p:cNvPr id="46166" name="Oval 62"/>
                <p:cNvSpPr>
                  <a:spLocks noChangeArrowheads="1"/>
                </p:cNvSpPr>
                <p:nvPr/>
              </p:nvSpPr>
              <p:spPr bwMode="auto">
                <a:xfrm>
                  <a:off x="944" y="2072"/>
                  <a:ext cx="160" cy="152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67" name="Oval 63"/>
                <p:cNvSpPr>
                  <a:spLocks noChangeArrowheads="1"/>
                </p:cNvSpPr>
                <p:nvPr/>
              </p:nvSpPr>
              <p:spPr bwMode="auto">
                <a:xfrm>
                  <a:off x="784" y="2072"/>
                  <a:ext cx="160" cy="152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68" name="Oval 64"/>
                <p:cNvSpPr>
                  <a:spLocks noChangeArrowheads="1"/>
                </p:cNvSpPr>
                <p:nvPr/>
              </p:nvSpPr>
              <p:spPr bwMode="auto">
                <a:xfrm>
                  <a:off x="624" y="2072"/>
                  <a:ext cx="160" cy="152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69" name="Oval 65"/>
                <p:cNvSpPr>
                  <a:spLocks noChangeArrowheads="1"/>
                </p:cNvSpPr>
                <p:nvPr/>
              </p:nvSpPr>
              <p:spPr bwMode="auto">
                <a:xfrm>
                  <a:off x="464" y="2072"/>
                  <a:ext cx="160" cy="152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154" name="Group 66"/>
              <p:cNvGrpSpPr>
                <a:grpSpLocks/>
              </p:cNvGrpSpPr>
              <p:nvPr/>
            </p:nvGrpSpPr>
            <p:grpSpPr bwMode="auto">
              <a:xfrm>
                <a:off x="504" y="1056"/>
                <a:ext cx="640" cy="152"/>
                <a:chOff x="464" y="2072"/>
                <a:chExt cx="640" cy="152"/>
              </a:xfrm>
            </p:grpSpPr>
            <p:sp>
              <p:nvSpPr>
                <p:cNvPr id="46162" name="Oval 67"/>
                <p:cNvSpPr>
                  <a:spLocks noChangeArrowheads="1"/>
                </p:cNvSpPr>
                <p:nvPr/>
              </p:nvSpPr>
              <p:spPr bwMode="auto">
                <a:xfrm>
                  <a:off x="94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63" name="Oval 68"/>
                <p:cNvSpPr>
                  <a:spLocks noChangeArrowheads="1"/>
                </p:cNvSpPr>
                <p:nvPr/>
              </p:nvSpPr>
              <p:spPr bwMode="auto">
                <a:xfrm>
                  <a:off x="78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64" name="Oval 69"/>
                <p:cNvSpPr>
                  <a:spLocks noChangeArrowheads="1"/>
                </p:cNvSpPr>
                <p:nvPr/>
              </p:nvSpPr>
              <p:spPr bwMode="auto">
                <a:xfrm>
                  <a:off x="62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65" name="Oval 70"/>
                <p:cNvSpPr>
                  <a:spLocks noChangeArrowheads="1"/>
                </p:cNvSpPr>
                <p:nvPr/>
              </p:nvSpPr>
              <p:spPr bwMode="auto">
                <a:xfrm>
                  <a:off x="46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155" name="Group 71"/>
              <p:cNvGrpSpPr>
                <a:grpSpLocks/>
              </p:cNvGrpSpPr>
              <p:nvPr/>
            </p:nvGrpSpPr>
            <p:grpSpPr bwMode="auto">
              <a:xfrm>
                <a:off x="1144" y="1056"/>
                <a:ext cx="640" cy="152"/>
                <a:chOff x="464" y="2072"/>
                <a:chExt cx="640" cy="152"/>
              </a:xfrm>
            </p:grpSpPr>
            <p:sp>
              <p:nvSpPr>
                <p:cNvPr id="46158" name="Oval 72"/>
                <p:cNvSpPr>
                  <a:spLocks noChangeArrowheads="1"/>
                </p:cNvSpPr>
                <p:nvPr/>
              </p:nvSpPr>
              <p:spPr bwMode="auto">
                <a:xfrm>
                  <a:off x="94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59" name="Oval 73"/>
                <p:cNvSpPr>
                  <a:spLocks noChangeArrowheads="1"/>
                </p:cNvSpPr>
                <p:nvPr/>
              </p:nvSpPr>
              <p:spPr bwMode="auto">
                <a:xfrm>
                  <a:off x="78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60" name="Oval 74"/>
                <p:cNvSpPr>
                  <a:spLocks noChangeArrowheads="1"/>
                </p:cNvSpPr>
                <p:nvPr/>
              </p:nvSpPr>
              <p:spPr bwMode="auto">
                <a:xfrm>
                  <a:off x="62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61" name="Oval 75"/>
                <p:cNvSpPr>
                  <a:spLocks noChangeArrowheads="1"/>
                </p:cNvSpPr>
                <p:nvPr/>
              </p:nvSpPr>
              <p:spPr bwMode="auto">
                <a:xfrm>
                  <a:off x="46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46156" name="Text Box 76"/>
              <p:cNvSpPr txBox="1">
                <a:spLocks noChangeArrowheads="1"/>
              </p:cNvSpPr>
              <p:nvPr/>
            </p:nvSpPr>
            <p:spPr bwMode="auto">
              <a:xfrm>
                <a:off x="198" y="988"/>
                <a:ext cx="333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2000">
                    <a:latin typeface="Verdana" panose="020B0604030504040204" pitchFamily="34" charset="0"/>
                  </a:rPr>
                  <a:t>3’-</a:t>
                </a:r>
              </a:p>
            </p:txBody>
          </p:sp>
          <p:sp>
            <p:nvSpPr>
              <p:cNvPr id="46157" name="Text Box 77"/>
              <p:cNvSpPr txBox="1">
                <a:spLocks noChangeArrowheads="1"/>
              </p:cNvSpPr>
              <p:nvPr/>
            </p:nvSpPr>
            <p:spPr bwMode="auto">
              <a:xfrm>
                <a:off x="4310" y="988"/>
                <a:ext cx="46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2000">
                    <a:latin typeface="Verdana" panose="020B0604030504040204" pitchFamily="34" charset="0"/>
                  </a:rPr>
                  <a:t>…-5’</a:t>
                </a:r>
              </a:p>
            </p:txBody>
          </p:sp>
        </p:grpSp>
        <p:grpSp>
          <p:nvGrpSpPr>
            <p:cNvPr id="46099" name="Group 78"/>
            <p:cNvGrpSpPr>
              <a:grpSpLocks/>
            </p:cNvGrpSpPr>
            <p:nvPr/>
          </p:nvGrpSpPr>
          <p:grpSpPr bwMode="auto">
            <a:xfrm>
              <a:off x="2894" y="2174"/>
              <a:ext cx="216" cy="212"/>
              <a:chOff x="1070" y="1094"/>
              <a:chExt cx="216" cy="212"/>
            </a:xfrm>
          </p:grpSpPr>
          <p:sp>
            <p:nvSpPr>
              <p:cNvPr id="46150" name="Oval 79"/>
              <p:cNvSpPr>
                <a:spLocks noChangeArrowheads="1"/>
              </p:cNvSpPr>
              <p:nvPr/>
            </p:nvSpPr>
            <p:spPr bwMode="auto">
              <a:xfrm>
                <a:off x="1096" y="1120"/>
                <a:ext cx="160" cy="15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151" name="Text Box 80"/>
              <p:cNvSpPr txBox="1">
                <a:spLocks noChangeArrowheads="1"/>
              </p:cNvSpPr>
              <p:nvPr/>
            </p:nvSpPr>
            <p:spPr bwMode="auto">
              <a:xfrm>
                <a:off x="1070" y="1094"/>
                <a:ext cx="21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/>
                  <a:t>G</a:t>
                </a:r>
              </a:p>
            </p:txBody>
          </p:sp>
        </p:grpSp>
        <p:grpSp>
          <p:nvGrpSpPr>
            <p:cNvPr id="46100" name="Group 81"/>
            <p:cNvGrpSpPr>
              <a:grpSpLocks/>
            </p:cNvGrpSpPr>
            <p:nvPr/>
          </p:nvGrpSpPr>
          <p:grpSpPr bwMode="auto">
            <a:xfrm>
              <a:off x="2614" y="2190"/>
              <a:ext cx="194" cy="212"/>
              <a:chOff x="1166" y="1662"/>
              <a:chExt cx="194" cy="212"/>
            </a:xfrm>
          </p:grpSpPr>
          <p:sp>
            <p:nvSpPr>
              <p:cNvPr id="46148" name="Oval 82"/>
              <p:cNvSpPr>
                <a:spLocks noChangeArrowheads="1"/>
              </p:cNvSpPr>
              <p:nvPr/>
            </p:nvSpPr>
            <p:spPr bwMode="auto">
              <a:xfrm>
                <a:off x="1184" y="1688"/>
                <a:ext cx="160" cy="152"/>
              </a:xfrm>
              <a:prstGeom prst="ellipse">
                <a:avLst/>
              </a:prstGeom>
              <a:solidFill>
                <a:srgbClr val="00CC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149" name="Text Box 83"/>
              <p:cNvSpPr txBox="1">
                <a:spLocks noChangeArrowheads="1"/>
              </p:cNvSpPr>
              <p:nvPr/>
            </p:nvSpPr>
            <p:spPr bwMode="auto">
              <a:xfrm>
                <a:off x="1166" y="1662"/>
                <a:ext cx="194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/>
                  <a:t>T</a:t>
                </a:r>
              </a:p>
            </p:txBody>
          </p:sp>
        </p:grpSp>
        <p:sp>
          <p:nvSpPr>
            <p:cNvPr id="46101" name="Line 84"/>
            <p:cNvSpPr>
              <a:spLocks noChangeShapeType="1"/>
            </p:cNvSpPr>
            <p:nvPr/>
          </p:nvSpPr>
          <p:spPr bwMode="auto">
            <a:xfrm>
              <a:off x="1880" y="1807"/>
              <a:ext cx="0" cy="88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6102" name="Group 85"/>
            <p:cNvGrpSpPr>
              <a:grpSpLocks/>
            </p:cNvGrpSpPr>
            <p:nvPr/>
          </p:nvGrpSpPr>
          <p:grpSpPr bwMode="auto">
            <a:xfrm>
              <a:off x="1766" y="1542"/>
              <a:ext cx="216" cy="212"/>
              <a:chOff x="1070" y="1094"/>
              <a:chExt cx="216" cy="212"/>
            </a:xfrm>
          </p:grpSpPr>
          <p:sp>
            <p:nvSpPr>
              <p:cNvPr id="46146" name="Oval 86"/>
              <p:cNvSpPr>
                <a:spLocks noChangeArrowheads="1"/>
              </p:cNvSpPr>
              <p:nvPr/>
            </p:nvSpPr>
            <p:spPr bwMode="auto">
              <a:xfrm>
                <a:off x="1096" y="1120"/>
                <a:ext cx="160" cy="15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147" name="Text Box 87"/>
              <p:cNvSpPr txBox="1">
                <a:spLocks noChangeArrowheads="1"/>
              </p:cNvSpPr>
              <p:nvPr/>
            </p:nvSpPr>
            <p:spPr bwMode="auto">
              <a:xfrm>
                <a:off x="1070" y="1094"/>
                <a:ext cx="21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/>
                  <a:t>G</a:t>
                </a:r>
              </a:p>
            </p:txBody>
          </p:sp>
        </p:grpSp>
        <p:grpSp>
          <p:nvGrpSpPr>
            <p:cNvPr id="46103" name="Group 88"/>
            <p:cNvGrpSpPr>
              <a:grpSpLocks/>
            </p:cNvGrpSpPr>
            <p:nvPr/>
          </p:nvGrpSpPr>
          <p:grpSpPr bwMode="auto">
            <a:xfrm>
              <a:off x="1948" y="1542"/>
              <a:ext cx="194" cy="212"/>
              <a:chOff x="1166" y="1662"/>
              <a:chExt cx="194" cy="212"/>
            </a:xfrm>
          </p:grpSpPr>
          <p:sp>
            <p:nvSpPr>
              <p:cNvPr id="46144" name="Oval 89"/>
              <p:cNvSpPr>
                <a:spLocks noChangeArrowheads="1"/>
              </p:cNvSpPr>
              <p:nvPr/>
            </p:nvSpPr>
            <p:spPr bwMode="auto">
              <a:xfrm>
                <a:off x="1184" y="1688"/>
                <a:ext cx="160" cy="152"/>
              </a:xfrm>
              <a:prstGeom prst="ellipse">
                <a:avLst/>
              </a:prstGeom>
              <a:solidFill>
                <a:srgbClr val="00CC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145" name="Text Box 90"/>
              <p:cNvSpPr txBox="1">
                <a:spLocks noChangeArrowheads="1"/>
              </p:cNvSpPr>
              <p:nvPr/>
            </p:nvSpPr>
            <p:spPr bwMode="auto">
              <a:xfrm>
                <a:off x="1166" y="1662"/>
                <a:ext cx="194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/>
                  <a:t>T</a:t>
                </a:r>
              </a:p>
            </p:txBody>
          </p:sp>
        </p:grpSp>
        <p:grpSp>
          <p:nvGrpSpPr>
            <p:cNvPr id="46104" name="Group 91"/>
            <p:cNvGrpSpPr>
              <a:grpSpLocks/>
            </p:cNvGrpSpPr>
            <p:nvPr/>
          </p:nvGrpSpPr>
          <p:grpSpPr bwMode="auto">
            <a:xfrm>
              <a:off x="2108" y="1542"/>
              <a:ext cx="2258" cy="212"/>
              <a:chOff x="2108" y="1542"/>
              <a:chExt cx="2258" cy="212"/>
            </a:xfrm>
          </p:grpSpPr>
          <p:grpSp>
            <p:nvGrpSpPr>
              <p:cNvPr id="46105" name="Group 92"/>
              <p:cNvGrpSpPr>
                <a:grpSpLocks/>
              </p:cNvGrpSpPr>
              <p:nvPr/>
            </p:nvGrpSpPr>
            <p:grpSpPr bwMode="auto">
              <a:xfrm>
                <a:off x="3803" y="1542"/>
                <a:ext cx="208" cy="212"/>
                <a:chOff x="662" y="1526"/>
                <a:chExt cx="208" cy="212"/>
              </a:xfrm>
            </p:grpSpPr>
            <p:sp>
              <p:nvSpPr>
                <p:cNvPr id="46142" name="Oval 93"/>
                <p:cNvSpPr>
                  <a:spLocks noChangeArrowheads="1"/>
                </p:cNvSpPr>
                <p:nvPr/>
              </p:nvSpPr>
              <p:spPr bwMode="auto">
                <a:xfrm>
                  <a:off x="688" y="1552"/>
                  <a:ext cx="160" cy="152"/>
                </a:xfrm>
                <a:prstGeom prst="ellipse">
                  <a:avLst/>
                </a:prstGeom>
                <a:solidFill>
                  <a:srgbClr val="3399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43" name="Text Box 94"/>
                <p:cNvSpPr txBox="1">
                  <a:spLocks noChangeArrowheads="1"/>
                </p:cNvSpPr>
                <p:nvPr/>
              </p:nvSpPr>
              <p:spPr bwMode="auto">
                <a:xfrm>
                  <a:off x="662" y="1526"/>
                  <a:ext cx="208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C</a:t>
                  </a:r>
                </a:p>
              </p:txBody>
            </p:sp>
          </p:grpSp>
          <p:grpSp>
            <p:nvGrpSpPr>
              <p:cNvPr id="46106" name="Group 95"/>
              <p:cNvGrpSpPr>
                <a:grpSpLocks/>
              </p:cNvGrpSpPr>
              <p:nvPr/>
            </p:nvGrpSpPr>
            <p:grpSpPr bwMode="auto">
              <a:xfrm>
                <a:off x="2600" y="1542"/>
                <a:ext cx="194" cy="212"/>
                <a:chOff x="1166" y="1662"/>
                <a:chExt cx="194" cy="212"/>
              </a:xfrm>
            </p:grpSpPr>
            <p:sp>
              <p:nvSpPr>
                <p:cNvPr id="46140" name="Oval 96"/>
                <p:cNvSpPr>
                  <a:spLocks noChangeArrowheads="1"/>
                </p:cNvSpPr>
                <p:nvPr/>
              </p:nvSpPr>
              <p:spPr bwMode="auto">
                <a:xfrm>
                  <a:off x="1184" y="1688"/>
                  <a:ext cx="160" cy="152"/>
                </a:xfrm>
                <a:prstGeom prst="ellipse">
                  <a:avLst/>
                </a:prstGeom>
                <a:solidFill>
                  <a:srgbClr val="00CC66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41" name="Text Box 97"/>
                <p:cNvSpPr txBox="1">
                  <a:spLocks noChangeArrowheads="1"/>
                </p:cNvSpPr>
                <p:nvPr/>
              </p:nvSpPr>
              <p:spPr bwMode="auto">
                <a:xfrm>
                  <a:off x="1166" y="1662"/>
                  <a:ext cx="194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T</a:t>
                  </a:r>
                </a:p>
              </p:txBody>
            </p:sp>
          </p:grpSp>
          <p:grpSp>
            <p:nvGrpSpPr>
              <p:cNvPr id="46107" name="Group 98"/>
              <p:cNvGrpSpPr>
                <a:grpSpLocks/>
              </p:cNvGrpSpPr>
              <p:nvPr/>
            </p:nvGrpSpPr>
            <p:grpSpPr bwMode="auto">
              <a:xfrm>
                <a:off x="3977" y="1542"/>
                <a:ext cx="208" cy="212"/>
                <a:chOff x="1678" y="1790"/>
                <a:chExt cx="208" cy="212"/>
              </a:xfrm>
            </p:grpSpPr>
            <p:sp>
              <p:nvSpPr>
                <p:cNvPr id="46138" name="Oval 99"/>
                <p:cNvSpPr>
                  <a:spLocks noChangeArrowheads="1"/>
                </p:cNvSpPr>
                <p:nvPr/>
              </p:nvSpPr>
              <p:spPr bwMode="auto">
                <a:xfrm>
                  <a:off x="1696" y="1824"/>
                  <a:ext cx="160" cy="152"/>
                </a:xfrm>
                <a:prstGeom prst="ellipse">
                  <a:avLst/>
                </a:prstGeom>
                <a:solidFill>
                  <a:srgbClr val="FF33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39" name="Text Box 100"/>
                <p:cNvSpPr txBox="1">
                  <a:spLocks noChangeArrowheads="1"/>
                </p:cNvSpPr>
                <p:nvPr/>
              </p:nvSpPr>
              <p:spPr bwMode="auto">
                <a:xfrm>
                  <a:off x="1678" y="1790"/>
                  <a:ext cx="208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A</a:t>
                  </a:r>
                </a:p>
              </p:txBody>
            </p:sp>
          </p:grpSp>
          <p:grpSp>
            <p:nvGrpSpPr>
              <p:cNvPr id="46108" name="Group 101"/>
              <p:cNvGrpSpPr>
                <a:grpSpLocks/>
              </p:cNvGrpSpPr>
              <p:nvPr/>
            </p:nvGrpSpPr>
            <p:grpSpPr bwMode="auto">
              <a:xfrm>
                <a:off x="4150" y="1542"/>
                <a:ext cx="216" cy="212"/>
                <a:chOff x="1070" y="1094"/>
                <a:chExt cx="216" cy="212"/>
              </a:xfrm>
            </p:grpSpPr>
            <p:sp>
              <p:nvSpPr>
                <p:cNvPr id="46136" name="Oval 102"/>
                <p:cNvSpPr>
                  <a:spLocks noChangeArrowheads="1"/>
                </p:cNvSpPr>
                <p:nvPr/>
              </p:nvSpPr>
              <p:spPr bwMode="auto">
                <a:xfrm>
                  <a:off x="1096" y="1120"/>
                  <a:ext cx="160" cy="152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37" name="Text Box 103"/>
                <p:cNvSpPr txBox="1">
                  <a:spLocks noChangeArrowheads="1"/>
                </p:cNvSpPr>
                <p:nvPr/>
              </p:nvSpPr>
              <p:spPr bwMode="auto">
                <a:xfrm>
                  <a:off x="1070" y="1094"/>
                  <a:ext cx="216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G</a:t>
                  </a:r>
                </a:p>
              </p:txBody>
            </p:sp>
          </p:grpSp>
          <p:grpSp>
            <p:nvGrpSpPr>
              <p:cNvPr id="46109" name="Group 104"/>
              <p:cNvGrpSpPr>
                <a:grpSpLocks/>
              </p:cNvGrpSpPr>
              <p:nvPr/>
            </p:nvGrpSpPr>
            <p:grpSpPr bwMode="auto">
              <a:xfrm>
                <a:off x="2760" y="1542"/>
                <a:ext cx="194" cy="212"/>
                <a:chOff x="1166" y="1662"/>
                <a:chExt cx="194" cy="212"/>
              </a:xfrm>
            </p:grpSpPr>
            <p:sp>
              <p:nvSpPr>
                <p:cNvPr id="46134" name="Oval 105"/>
                <p:cNvSpPr>
                  <a:spLocks noChangeArrowheads="1"/>
                </p:cNvSpPr>
                <p:nvPr/>
              </p:nvSpPr>
              <p:spPr bwMode="auto">
                <a:xfrm>
                  <a:off x="1184" y="1688"/>
                  <a:ext cx="160" cy="152"/>
                </a:xfrm>
                <a:prstGeom prst="ellipse">
                  <a:avLst/>
                </a:prstGeom>
                <a:solidFill>
                  <a:srgbClr val="00CC66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35" name="Text Box 106"/>
                <p:cNvSpPr txBox="1">
                  <a:spLocks noChangeArrowheads="1"/>
                </p:cNvSpPr>
                <p:nvPr/>
              </p:nvSpPr>
              <p:spPr bwMode="auto">
                <a:xfrm>
                  <a:off x="1166" y="1662"/>
                  <a:ext cx="194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T</a:t>
                  </a:r>
                </a:p>
              </p:txBody>
            </p:sp>
          </p:grpSp>
          <p:grpSp>
            <p:nvGrpSpPr>
              <p:cNvPr id="46110" name="Group 107"/>
              <p:cNvGrpSpPr>
                <a:grpSpLocks/>
              </p:cNvGrpSpPr>
              <p:nvPr/>
            </p:nvGrpSpPr>
            <p:grpSpPr bwMode="auto">
              <a:xfrm>
                <a:off x="2919" y="1542"/>
                <a:ext cx="208" cy="212"/>
                <a:chOff x="662" y="1526"/>
                <a:chExt cx="208" cy="212"/>
              </a:xfrm>
            </p:grpSpPr>
            <p:sp>
              <p:nvSpPr>
                <p:cNvPr id="46132" name="Oval 108"/>
                <p:cNvSpPr>
                  <a:spLocks noChangeArrowheads="1"/>
                </p:cNvSpPr>
                <p:nvPr/>
              </p:nvSpPr>
              <p:spPr bwMode="auto">
                <a:xfrm>
                  <a:off x="688" y="1552"/>
                  <a:ext cx="160" cy="152"/>
                </a:xfrm>
                <a:prstGeom prst="ellipse">
                  <a:avLst/>
                </a:prstGeom>
                <a:solidFill>
                  <a:srgbClr val="3399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33" name="Text Box 109"/>
                <p:cNvSpPr txBox="1">
                  <a:spLocks noChangeArrowheads="1"/>
                </p:cNvSpPr>
                <p:nvPr/>
              </p:nvSpPr>
              <p:spPr bwMode="auto">
                <a:xfrm>
                  <a:off x="662" y="1526"/>
                  <a:ext cx="208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C</a:t>
                  </a:r>
                </a:p>
              </p:txBody>
            </p:sp>
          </p:grpSp>
          <p:grpSp>
            <p:nvGrpSpPr>
              <p:cNvPr id="46111" name="Group 110"/>
              <p:cNvGrpSpPr>
                <a:grpSpLocks/>
              </p:cNvGrpSpPr>
              <p:nvPr/>
            </p:nvGrpSpPr>
            <p:grpSpPr bwMode="auto">
              <a:xfrm>
                <a:off x="2281" y="1542"/>
                <a:ext cx="194" cy="212"/>
                <a:chOff x="1166" y="1662"/>
                <a:chExt cx="194" cy="212"/>
              </a:xfrm>
            </p:grpSpPr>
            <p:sp>
              <p:nvSpPr>
                <p:cNvPr id="46130" name="Oval 111"/>
                <p:cNvSpPr>
                  <a:spLocks noChangeArrowheads="1"/>
                </p:cNvSpPr>
                <p:nvPr/>
              </p:nvSpPr>
              <p:spPr bwMode="auto">
                <a:xfrm>
                  <a:off x="1184" y="1688"/>
                  <a:ext cx="160" cy="152"/>
                </a:xfrm>
                <a:prstGeom prst="ellipse">
                  <a:avLst/>
                </a:prstGeom>
                <a:solidFill>
                  <a:srgbClr val="00CC66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31" name="Text Box 112"/>
                <p:cNvSpPr txBox="1">
                  <a:spLocks noChangeArrowheads="1"/>
                </p:cNvSpPr>
                <p:nvPr/>
              </p:nvSpPr>
              <p:spPr bwMode="auto">
                <a:xfrm>
                  <a:off x="1166" y="1662"/>
                  <a:ext cx="194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T</a:t>
                  </a:r>
                </a:p>
              </p:txBody>
            </p:sp>
          </p:grpSp>
          <p:grpSp>
            <p:nvGrpSpPr>
              <p:cNvPr id="46112" name="Group 113"/>
              <p:cNvGrpSpPr>
                <a:grpSpLocks/>
              </p:cNvGrpSpPr>
              <p:nvPr/>
            </p:nvGrpSpPr>
            <p:grpSpPr bwMode="auto">
              <a:xfrm>
                <a:off x="3093" y="1542"/>
                <a:ext cx="216" cy="212"/>
                <a:chOff x="1070" y="1094"/>
                <a:chExt cx="216" cy="212"/>
              </a:xfrm>
            </p:grpSpPr>
            <p:sp>
              <p:nvSpPr>
                <p:cNvPr id="46128" name="Oval 114"/>
                <p:cNvSpPr>
                  <a:spLocks noChangeArrowheads="1"/>
                </p:cNvSpPr>
                <p:nvPr/>
              </p:nvSpPr>
              <p:spPr bwMode="auto">
                <a:xfrm>
                  <a:off x="1096" y="1120"/>
                  <a:ext cx="160" cy="152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29" name="Text Box 115"/>
                <p:cNvSpPr txBox="1">
                  <a:spLocks noChangeArrowheads="1"/>
                </p:cNvSpPr>
                <p:nvPr/>
              </p:nvSpPr>
              <p:spPr bwMode="auto">
                <a:xfrm>
                  <a:off x="1070" y="1094"/>
                  <a:ext cx="216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G</a:t>
                  </a:r>
                </a:p>
              </p:txBody>
            </p:sp>
          </p:grpSp>
          <p:grpSp>
            <p:nvGrpSpPr>
              <p:cNvPr id="46113" name="Group 116"/>
              <p:cNvGrpSpPr>
                <a:grpSpLocks/>
              </p:cNvGrpSpPr>
              <p:nvPr/>
            </p:nvGrpSpPr>
            <p:grpSpPr bwMode="auto">
              <a:xfrm>
                <a:off x="3456" y="1542"/>
                <a:ext cx="208" cy="212"/>
                <a:chOff x="662" y="1526"/>
                <a:chExt cx="208" cy="212"/>
              </a:xfrm>
            </p:grpSpPr>
            <p:sp>
              <p:nvSpPr>
                <p:cNvPr id="46126" name="Oval 117"/>
                <p:cNvSpPr>
                  <a:spLocks noChangeArrowheads="1"/>
                </p:cNvSpPr>
                <p:nvPr/>
              </p:nvSpPr>
              <p:spPr bwMode="auto">
                <a:xfrm>
                  <a:off x="688" y="1552"/>
                  <a:ext cx="160" cy="152"/>
                </a:xfrm>
                <a:prstGeom prst="ellipse">
                  <a:avLst/>
                </a:prstGeom>
                <a:solidFill>
                  <a:srgbClr val="3399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27" name="Text Box 118"/>
                <p:cNvSpPr txBox="1">
                  <a:spLocks noChangeArrowheads="1"/>
                </p:cNvSpPr>
                <p:nvPr/>
              </p:nvSpPr>
              <p:spPr bwMode="auto">
                <a:xfrm>
                  <a:off x="662" y="1526"/>
                  <a:ext cx="208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C</a:t>
                  </a:r>
                </a:p>
              </p:txBody>
            </p:sp>
          </p:grpSp>
          <p:grpSp>
            <p:nvGrpSpPr>
              <p:cNvPr id="46114" name="Group 119"/>
              <p:cNvGrpSpPr>
                <a:grpSpLocks/>
              </p:cNvGrpSpPr>
              <p:nvPr/>
            </p:nvGrpSpPr>
            <p:grpSpPr bwMode="auto">
              <a:xfrm>
                <a:off x="2441" y="1542"/>
                <a:ext cx="194" cy="212"/>
                <a:chOff x="1166" y="1662"/>
                <a:chExt cx="194" cy="212"/>
              </a:xfrm>
            </p:grpSpPr>
            <p:sp>
              <p:nvSpPr>
                <p:cNvPr id="46124" name="Oval 120"/>
                <p:cNvSpPr>
                  <a:spLocks noChangeArrowheads="1"/>
                </p:cNvSpPr>
                <p:nvPr/>
              </p:nvSpPr>
              <p:spPr bwMode="auto">
                <a:xfrm>
                  <a:off x="1184" y="1688"/>
                  <a:ext cx="160" cy="152"/>
                </a:xfrm>
                <a:prstGeom prst="ellipse">
                  <a:avLst/>
                </a:prstGeom>
                <a:solidFill>
                  <a:srgbClr val="00CC66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25" name="Text Box 121"/>
                <p:cNvSpPr txBox="1">
                  <a:spLocks noChangeArrowheads="1"/>
                </p:cNvSpPr>
                <p:nvPr/>
              </p:nvSpPr>
              <p:spPr bwMode="auto">
                <a:xfrm>
                  <a:off x="1166" y="1662"/>
                  <a:ext cx="194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T</a:t>
                  </a:r>
                </a:p>
              </p:txBody>
            </p:sp>
          </p:grpSp>
          <p:grpSp>
            <p:nvGrpSpPr>
              <p:cNvPr id="46115" name="Group 122"/>
              <p:cNvGrpSpPr>
                <a:grpSpLocks/>
              </p:cNvGrpSpPr>
              <p:nvPr/>
            </p:nvGrpSpPr>
            <p:grpSpPr bwMode="auto">
              <a:xfrm>
                <a:off x="3630" y="1542"/>
                <a:ext cx="208" cy="212"/>
                <a:chOff x="1678" y="1790"/>
                <a:chExt cx="208" cy="212"/>
              </a:xfrm>
            </p:grpSpPr>
            <p:sp>
              <p:nvSpPr>
                <p:cNvPr id="46122" name="Oval 123"/>
                <p:cNvSpPr>
                  <a:spLocks noChangeArrowheads="1"/>
                </p:cNvSpPr>
                <p:nvPr/>
              </p:nvSpPr>
              <p:spPr bwMode="auto">
                <a:xfrm>
                  <a:off x="1696" y="1824"/>
                  <a:ext cx="160" cy="152"/>
                </a:xfrm>
                <a:prstGeom prst="ellipse">
                  <a:avLst/>
                </a:prstGeom>
                <a:solidFill>
                  <a:srgbClr val="FF33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23" name="Text Box 124"/>
                <p:cNvSpPr txBox="1">
                  <a:spLocks noChangeArrowheads="1"/>
                </p:cNvSpPr>
                <p:nvPr/>
              </p:nvSpPr>
              <p:spPr bwMode="auto">
                <a:xfrm>
                  <a:off x="1678" y="1790"/>
                  <a:ext cx="208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A</a:t>
                  </a:r>
                </a:p>
              </p:txBody>
            </p:sp>
          </p:grpSp>
          <p:grpSp>
            <p:nvGrpSpPr>
              <p:cNvPr id="46116" name="Group 125"/>
              <p:cNvGrpSpPr>
                <a:grpSpLocks/>
              </p:cNvGrpSpPr>
              <p:nvPr/>
            </p:nvGrpSpPr>
            <p:grpSpPr bwMode="auto">
              <a:xfrm>
                <a:off x="3275" y="1542"/>
                <a:ext cx="216" cy="212"/>
                <a:chOff x="1070" y="1094"/>
                <a:chExt cx="216" cy="212"/>
              </a:xfrm>
            </p:grpSpPr>
            <p:sp>
              <p:nvSpPr>
                <p:cNvPr id="46120" name="Oval 126"/>
                <p:cNvSpPr>
                  <a:spLocks noChangeArrowheads="1"/>
                </p:cNvSpPr>
                <p:nvPr/>
              </p:nvSpPr>
              <p:spPr bwMode="auto">
                <a:xfrm>
                  <a:off x="1096" y="1120"/>
                  <a:ext cx="160" cy="152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21" name="Text Box 127"/>
                <p:cNvSpPr txBox="1">
                  <a:spLocks noChangeArrowheads="1"/>
                </p:cNvSpPr>
                <p:nvPr/>
              </p:nvSpPr>
              <p:spPr bwMode="auto">
                <a:xfrm>
                  <a:off x="1070" y="1094"/>
                  <a:ext cx="216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G</a:t>
                  </a:r>
                </a:p>
              </p:txBody>
            </p:sp>
          </p:grpSp>
          <p:grpSp>
            <p:nvGrpSpPr>
              <p:cNvPr id="46117" name="Group 128"/>
              <p:cNvGrpSpPr>
                <a:grpSpLocks/>
              </p:cNvGrpSpPr>
              <p:nvPr/>
            </p:nvGrpSpPr>
            <p:grpSpPr bwMode="auto">
              <a:xfrm>
                <a:off x="2108" y="1542"/>
                <a:ext cx="208" cy="212"/>
                <a:chOff x="1678" y="1790"/>
                <a:chExt cx="208" cy="212"/>
              </a:xfrm>
            </p:grpSpPr>
            <p:sp>
              <p:nvSpPr>
                <p:cNvPr id="46118" name="Oval 129"/>
                <p:cNvSpPr>
                  <a:spLocks noChangeArrowheads="1"/>
                </p:cNvSpPr>
                <p:nvPr/>
              </p:nvSpPr>
              <p:spPr bwMode="auto">
                <a:xfrm>
                  <a:off x="1696" y="1824"/>
                  <a:ext cx="160" cy="152"/>
                </a:xfrm>
                <a:prstGeom prst="ellipse">
                  <a:avLst/>
                </a:prstGeom>
                <a:solidFill>
                  <a:srgbClr val="FF33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19" name="Text Box 130"/>
                <p:cNvSpPr txBox="1">
                  <a:spLocks noChangeArrowheads="1"/>
                </p:cNvSpPr>
                <p:nvPr/>
              </p:nvSpPr>
              <p:spPr bwMode="auto">
                <a:xfrm>
                  <a:off x="1678" y="1790"/>
                  <a:ext cx="208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A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342242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641350"/>
            <a:ext cx="7150100" cy="838200"/>
          </a:xfrm>
        </p:spPr>
        <p:txBody>
          <a:bodyPr/>
          <a:lstStyle/>
          <a:p>
            <a:pPr eaLnBrk="1" hangingPunct="1"/>
            <a:r>
              <a:rPr lang="en-GB" altLang="en-US" sz="3200" smtClean="0"/>
              <a:t>Sequential Base Calling</a:t>
            </a:r>
          </a:p>
        </p:txBody>
      </p:sp>
      <p:grpSp>
        <p:nvGrpSpPr>
          <p:cNvPr id="50178" name="Group 3"/>
          <p:cNvGrpSpPr>
            <a:grpSpLocks/>
          </p:cNvGrpSpPr>
          <p:nvPr/>
        </p:nvGrpSpPr>
        <p:grpSpPr bwMode="auto">
          <a:xfrm>
            <a:off x="182563" y="1917700"/>
            <a:ext cx="8756650" cy="3113088"/>
            <a:chOff x="75" y="1143"/>
            <a:chExt cx="5516" cy="1961"/>
          </a:xfrm>
        </p:grpSpPr>
        <p:grpSp>
          <p:nvGrpSpPr>
            <p:cNvPr id="50179" name="Group 4"/>
            <p:cNvGrpSpPr>
              <a:grpSpLocks/>
            </p:cNvGrpSpPr>
            <p:nvPr/>
          </p:nvGrpSpPr>
          <p:grpSpPr bwMode="auto">
            <a:xfrm>
              <a:off x="75" y="1816"/>
              <a:ext cx="5516" cy="628"/>
              <a:chOff x="-20" y="1376"/>
              <a:chExt cx="5516" cy="628"/>
            </a:xfrm>
          </p:grpSpPr>
          <p:grpSp>
            <p:nvGrpSpPr>
              <p:cNvPr id="50186" name="Group 5"/>
              <p:cNvGrpSpPr>
                <a:grpSpLocks/>
              </p:cNvGrpSpPr>
              <p:nvPr/>
            </p:nvGrpSpPr>
            <p:grpSpPr bwMode="auto">
              <a:xfrm>
                <a:off x="-20" y="1376"/>
                <a:ext cx="613" cy="586"/>
                <a:chOff x="316" y="625"/>
                <a:chExt cx="874" cy="754"/>
              </a:xfrm>
            </p:grpSpPr>
            <p:grpSp>
              <p:nvGrpSpPr>
                <p:cNvPr id="50237" name="Group 6"/>
                <p:cNvGrpSpPr>
                  <a:grpSpLocks/>
                </p:cNvGrpSpPr>
                <p:nvPr/>
              </p:nvGrpSpPr>
              <p:grpSpPr bwMode="auto">
                <a:xfrm>
                  <a:off x="316" y="625"/>
                  <a:ext cx="874" cy="754"/>
                  <a:chOff x="316" y="625"/>
                  <a:chExt cx="874" cy="754"/>
                </a:xfrm>
              </p:grpSpPr>
              <p:graphicFrame>
                <p:nvGraphicFramePr>
                  <p:cNvPr id="50240" name="Object 10"/>
                  <p:cNvGraphicFramePr>
                    <a:graphicFrameLocks noChangeAspect="1"/>
                  </p:cNvGraphicFramePr>
                  <p:nvPr/>
                </p:nvGraphicFramePr>
                <p:xfrm>
                  <a:off x="355" y="664"/>
                  <a:ext cx="835" cy="715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218" name="Photo Editor Photo" r:id="rId4" imgW="1325995" imgH="1135478" progId="MSPhotoEd.3">
                          <p:embed/>
                        </p:oleObj>
                      </mc:Choice>
                      <mc:Fallback>
                        <p:oleObj name="Photo Editor Photo" r:id="rId4" imgW="1325995" imgH="1135478" progId="MSPhotoEd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5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55" y="664"/>
                                <a:ext cx="835" cy="71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chemeClr val="bg2">
                                          <a:alpha val="74997"/>
                                        </a:schemeClr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50241" name="Text Box 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6" y="625"/>
                    <a:ext cx="281" cy="27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r>
                      <a:rPr lang="en-GB" altLang="en-US" sz="1600">
                        <a:solidFill>
                          <a:srgbClr val="FFFFFF"/>
                        </a:solidFill>
                        <a:latin typeface="Verdana" panose="020B0604030504040204" pitchFamily="34" charset="0"/>
                      </a:rPr>
                      <a:t>1</a:t>
                    </a:r>
                  </a:p>
                </p:txBody>
              </p:sp>
            </p:grpSp>
            <p:sp>
              <p:nvSpPr>
                <p:cNvPr id="50238" name="Oval 9"/>
                <p:cNvSpPr>
                  <a:spLocks noChangeArrowheads="1"/>
                </p:cNvSpPr>
                <p:nvPr/>
              </p:nvSpPr>
              <p:spPr bwMode="auto">
                <a:xfrm>
                  <a:off x="532" y="759"/>
                  <a:ext cx="160" cy="160"/>
                </a:xfrm>
                <a:prstGeom prst="ellipse">
                  <a:avLst/>
                </a:prstGeom>
                <a:noFill/>
                <a:ln w="28575">
                  <a:solidFill>
                    <a:srgbClr val="CCEC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0239" name="Oval 10"/>
                <p:cNvSpPr>
                  <a:spLocks noChangeArrowheads="1"/>
                </p:cNvSpPr>
                <p:nvPr/>
              </p:nvSpPr>
              <p:spPr bwMode="auto">
                <a:xfrm>
                  <a:off x="810" y="1066"/>
                  <a:ext cx="160" cy="160"/>
                </a:xfrm>
                <a:prstGeom prst="ellipse">
                  <a:avLst/>
                </a:prstGeom>
                <a:noFill/>
                <a:ln w="28575">
                  <a:solidFill>
                    <a:srgbClr val="CCEC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50187" name="Group 11"/>
              <p:cNvGrpSpPr>
                <a:grpSpLocks/>
              </p:cNvGrpSpPr>
              <p:nvPr/>
            </p:nvGrpSpPr>
            <p:grpSpPr bwMode="auto">
              <a:xfrm>
                <a:off x="585" y="1377"/>
                <a:ext cx="617" cy="586"/>
                <a:chOff x="1178" y="626"/>
                <a:chExt cx="880" cy="754"/>
              </a:xfrm>
            </p:grpSpPr>
            <p:grpSp>
              <p:nvGrpSpPr>
                <p:cNvPr id="50232" name="Group 12"/>
                <p:cNvGrpSpPr>
                  <a:grpSpLocks/>
                </p:cNvGrpSpPr>
                <p:nvPr/>
              </p:nvGrpSpPr>
              <p:grpSpPr bwMode="auto">
                <a:xfrm>
                  <a:off x="1178" y="626"/>
                  <a:ext cx="880" cy="754"/>
                  <a:chOff x="1178" y="626"/>
                  <a:chExt cx="880" cy="754"/>
                </a:xfrm>
              </p:grpSpPr>
              <p:graphicFrame>
                <p:nvGraphicFramePr>
                  <p:cNvPr id="50235" name="Object 9"/>
                  <p:cNvGraphicFramePr>
                    <a:graphicFrameLocks noChangeAspect="1"/>
                  </p:cNvGraphicFramePr>
                  <p:nvPr/>
                </p:nvGraphicFramePr>
                <p:xfrm>
                  <a:off x="1223" y="665"/>
                  <a:ext cx="835" cy="715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219" name="Photo Editor Photo" r:id="rId6" imgW="1325995" imgH="1135478" progId="MSPhotoEd.3">
                          <p:embed/>
                        </p:oleObj>
                      </mc:Choice>
                      <mc:Fallback>
                        <p:oleObj name="Photo Editor Photo" r:id="rId6" imgW="1325995" imgH="1135478" progId="MSPhotoEd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7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1223" y="665"/>
                                <a:ext cx="835" cy="71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chemeClr val="bg2">
                                          <a:alpha val="74997"/>
                                        </a:schemeClr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50236" name="Text Box 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178" y="626"/>
                    <a:ext cx="281" cy="27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r>
                      <a:rPr lang="en-GB" altLang="en-US" sz="1600">
                        <a:solidFill>
                          <a:srgbClr val="FFFFFF"/>
                        </a:solidFill>
                        <a:latin typeface="Verdana" panose="020B0604030504040204" pitchFamily="34" charset="0"/>
                      </a:rPr>
                      <a:t>2</a:t>
                    </a:r>
                  </a:p>
                </p:txBody>
              </p:sp>
            </p:grpSp>
            <p:sp>
              <p:nvSpPr>
                <p:cNvPr id="50233" name="Oval 15"/>
                <p:cNvSpPr>
                  <a:spLocks noChangeArrowheads="1"/>
                </p:cNvSpPr>
                <p:nvPr/>
              </p:nvSpPr>
              <p:spPr bwMode="auto">
                <a:xfrm>
                  <a:off x="1379" y="760"/>
                  <a:ext cx="160" cy="160"/>
                </a:xfrm>
                <a:prstGeom prst="ellipse">
                  <a:avLst/>
                </a:prstGeom>
                <a:noFill/>
                <a:ln w="28575">
                  <a:solidFill>
                    <a:srgbClr val="CCEC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0234" name="Oval 16"/>
                <p:cNvSpPr>
                  <a:spLocks noChangeArrowheads="1"/>
                </p:cNvSpPr>
                <p:nvPr/>
              </p:nvSpPr>
              <p:spPr bwMode="auto">
                <a:xfrm>
                  <a:off x="1678" y="1066"/>
                  <a:ext cx="160" cy="160"/>
                </a:xfrm>
                <a:prstGeom prst="ellipse">
                  <a:avLst/>
                </a:prstGeom>
                <a:noFill/>
                <a:ln w="28575">
                  <a:solidFill>
                    <a:srgbClr val="CCEC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50188" name="Group 17"/>
              <p:cNvGrpSpPr>
                <a:grpSpLocks/>
              </p:cNvGrpSpPr>
              <p:nvPr/>
            </p:nvGrpSpPr>
            <p:grpSpPr bwMode="auto">
              <a:xfrm>
                <a:off x="1199" y="1389"/>
                <a:ext cx="611" cy="573"/>
                <a:chOff x="2054" y="634"/>
                <a:chExt cx="871" cy="738"/>
              </a:xfrm>
            </p:grpSpPr>
            <p:graphicFrame>
              <p:nvGraphicFramePr>
                <p:cNvPr id="50230" name="Object 8"/>
                <p:cNvGraphicFramePr>
                  <a:graphicFrameLocks noChangeAspect="1"/>
                </p:cNvGraphicFramePr>
                <p:nvPr/>
              </p:nvGraphicFramePr>
              <p:xfrm>
                <a:off x="2090" y="657"/>
                <a:ext cx="835" cy="71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220" name="Photo Editor Photo" r:id="rId8" imgW="1325995" imgH="1135478" progId="MSPhotoEd.3">
                        <p:embed/>
                      </p:oleObj>
                    </mc:Choice>
                    <mc:Fallback>
                      <p:oleObj name="Photo Editor Photo" r:id="rId8" imgW="1325995" imgH="1135478" progId="MSPhotoEd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090" y="657"/>
                              <a:ext cx="835" cy="71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>
                                        <a:alpha val="74997"/>
                                      </a:schemeClr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0231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2054" y="634"/>
                  <a:ext cx="281" cy="2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>
                      <a:solidFill>
                        <a:srgbClr val="FFFFFF"/>
                      </a:solidFill>
                      <a:latin typeface="Verdana" panose="020B0604030504040204" pitchFamily="34" charset="0"/>
                    </a:rPr>
                    <a:t>3</a:t>
                  </a:r>
                </a:p>
              </p:txBody>
            </p:sp>
          </p:grpSp>
          <p:grpSp>
            <p:nvGrpSpPr>
              <p:cNvPr id="50189" name="Group 20"/>
              <p:cNvGrpSpPr>
                <a:grpSpLocks/>
              </p:cNvGrpSpPr>
              <p:nvPr/>
            </p:nvGrpSpPr>
            <p:grpSpPr bwMode="auto">
              <a:xfrm>
                <a:off x="1349" y="1470"/>
                <a:ext cx="302" cy="374"/>
                <a:chOff x="2548" y="580"/>
                <a:chExt cx="531" cy="595"/>
              </a:xfrm>
            </p:grpSpPr>
            <p:sp>
              <p:nvSpPr>
                <p:cNvPr id="50228" name="Oval 21"/>
                <p:cNvSpPr>
                  <a:spLocks noChangeArrowheads="1"/>
                </p:cNvSpPr>
                <p:nvPr/>
              </p:nvSpPr>
              <p:spPr bwMode="auto">
                <a:xfrm>
                  <a:off x="2548" y="580"/>
                  <a:ext cx="197" cy="198"/>
                </a:xfrm>
                <a:prstGeom prst="ellipse">
                  <a:avLst/>
                </a:prstGeom>
                <a:noFill/>
                <a:ln w="28575">
                  <a:solidFill>
                    <a:srgbClr val="CCEC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0229" name="Oval 22"/>
                <p:cNvSpPr>
                  <a:spLocks noChangeArrowheads="1"/>
                </p:cNvSpPr>
                <p:nvPr/>
              </p:nvSpPr>
              <p:spPr bwMode="auto">
                <a:xfrm>
                  <a:off x="2882" y="976"/>
                  <a:ext cx="197" cy="199"/>
                </a:xfrm>
                <a:prstGeom prst="ellipse">
                  <a:avLst/>
                </a:prstGeom>
                <a:noFill/>
                <a:ln w="28575">
                  <a:solidFill>
                    <a:srgbClr val="CCEC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50190" name="Group 23"/>
              <p:cNvGrpSpPr>
                <a:grpSpLocks/>
              </p:cNvGrpSpPr>
              <p:nvPr/>
            </p:nvGrpSpPr>
            <p:grpSpPr bwMode="auto">
              <a:xfrm>
                <a:off x="3656" y="1387"/>
                <a:ext cx="621" cy="577"/>
                <a:chOff x="334" y="2126"/>
                <a:chExt cx="886" cy="743"/>
              </a:xfrm>
            </p:grpSpPr>
            <p:grpSp>
              <p:nvGrpSpPr>
                <p:cNvPr id="50222" name="Group 24"/>
                <p:cNvGrpSpPr>
                  <a:grpSpLocks/>
                </p:cNvGrpSpPr>
                <p:nvPr/>
              </p:nvGrpSpPr>
              <p:grpSpPr bwMode="auto">
                <a:xfrm>
                  <a:off x="334" y="2126"/>
                  <a:ext cx="886" cy="743"/>
                  <a:chOff x="1173" y="1438"/>
                  <a:chExt cx="886" cy="743"/>
                </a:xfrm>
              </p:grpSpPr>
              <p:graphicFrame>
                <p:nvGraphicFramePr>
                  <p:cNvPr id="50226" name="Object 7"/>
                  <p:cNvGraphicFramePr>
                    <a:graphicFrameLocks noChangeAspect="1"/>
                  </p:cNvGraphicFramePr>
                  <p:nvPr/>
                </p:nvGraphicFramePr>
                <p:xfrm>
                  <a:off x="1224" y="1466"/>
                  <a:ext cx="835" cy="715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221" name="Photo Editor Photo" r:id="rId10" imgW="1325995" imgH="1135478" progId="MSPhotoEd.3">
                          <p:embed/>
                        </p:oleObj>
                      </mc:Choice>
                      <mc:Fallback>
                        <p:oleObj name="Photo Editor Photo" r:id="rId10" imgW="1325995" imgH="1135478" progId="MSPhotoEd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1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1224" y="1466"/>
                                <a:ext cx="835" cy="71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chemeClr val="bg2">
                                          <a:alpha val="74997"/>
                                        </a:schemeClr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50227" name="Text Box 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173" y="1438"/>
                    <a:ext cx="281" cy="27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r>
                      <a:rPr lang="en-GB" altLang="en-US" sz="1600">
                        <a:solidFill>
                          <a:srgbClr val="FFFFFF"/>
                        </a:solidFill>
                        <a:latin typeface="Verdana" panose="020B0604030504040204" pitchFamily="34" charset="0"/>
                      </a:rPr>
                      <a:t>7</a:t>
                    </a:r>
                  </a:p>
                </p:txBody>
              </p:sp>
            </p:grpSp>
            <p:grpSp>
              <p:nvGrpSpPr>
                <p:cNvPr id="50223" name="Group 27"/>
                <p:cNvGrpSpPr>
                  <a:grpSpLocks/>
                </p:cNvGrpSpPr>
                <p:nvPr/>
              </p:nvGrpSpPr>
              <p:grpSpPr bwMode="auto">
                <a:xfrm>
                  <a:off x="542" y="2240"/>
                  <a:ext cx="460" cy="467"/>
                  <a:chOff x="542" y="2240"/>
                  <a:chExt cx="460" cy="467"/>
                </a:xfrm>
              </p:grpSpPr>
              <p:sp>
                <p:nvSpPr>
                  <p:cNvPr id="50224" name="Oval 28"/>
                  <p:cNvSpPr>
                    <a:spLocks noChangeArrowheads="1"/>
                  </p:cNvSpPr>
                  <p:nvPr/>
                </p:nvSpPr>
                <p:spPr bwMode="auto">
                  <a:xfrm>
                    <a:off x="542" y="2240"/>
                    <a:ext cx="160" cy="160"/>
                  </a:xfrm>
                  <a:prstGeom prst="ellipse">
                    <a:avLst/>
                  </a:prstGeom>
                  <a:noFill/>
                  <a:ln w="28575">
                    <a:solidFill>
                      <a:srgbClr val="CCEC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50225" name="Oval 29"/>
                  <p:cNvSpPr>
                    <a:spLocks noChangeArrowheads="1"/>
                  </p:cNvSpPr>
                  <p:nvPr/>
                </p:nvSpPr>
                <p:spPr bwMode="auto">
                  <a:xfrm>
                    <a:off x="842" y="2547"/>
                    <a:ext cx="160" cy="160"/>
                  </a:xfrm>
                  <a:prstGeom prst="ellipse">
                    <a:avLst/>
                  </a:prstGeom>
                  <a:noFill/>
                  <a:ln w="28575">
                    <a:solidFill>
                      <a:srgbClr val="CCEC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</p:grpSp>
          <p:grpSp>
            <p:nvGrpSpPr>
              <p:cNvPr id="50191" name="Group 30"/>
              <p:cNvGrpSpPr>
                <a:grpSpLocks/>
              </p:cNvGrpSpPr>
              <p:nvPr/>
            </p:nvGrpSpPr>
            <p:grpSpPr bwMode="auto">
              <a:xfrm>
                <a:off x="4272" y="1381"/>
                <a:ext cx="615" cy="583"/>
                <a:chOff x="2056" y="1424"/>
                <a:chExt cx="877" cy="751"/>
              </a:xfrm>
            </p:grpSpPr>
            <p:grpSp>
              <p:nvGrpSpPr>
                <p:cNvPr id="50217" name="Group 31"/>
                <p:cNvGrpSpPr>
                  <a:grpSpLocks/>
                </p:cNvGrpSpPr>
                <p:nvPr/>
              </p:nvGrpSpPr>
              <p:grpSpPr bwMode="auto">
                <a:xfrm>
                  <a:off x="2056" y="1424"/>
                  <a:ext cx="877" cy="751"/>
                  <a:chOff x="2056" y="1424"/>
                  <a:chExt cx="877" cy="751"/>
                </a:xfrm>
              </p:grpSpPr>
              <p:graphicFrame>
                <p:nvGraphicFramePr>
                  <p:cNvPr id="50220" name="Object 6"/>
                  <p:cNvGraphicFramePr>
                    <a:graphicFrameLocks noChangeAspect="1"/>
                  </p:cNvGraphicFramePr>
                  <p:nvPr/>
                </p:nvGraphicFramePr>
                <p:xfrm>
                  <a:off x="2098" y="1460"/>
                  <a:ext cx="835" cy="715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222" name="Photo Editor Photo" r:id="rId12" imgW="1325995" imgH="1135478" progId="MSPhotoEd.3">
                          <p:embed/>
                        </p:oleObj>
                      </mc:Choice>
                      <mc:Fallback>
                        <p:oleObj name="Photo Editor Photo" r:id="rId12" imgW="1325995" imgH="1135478" progId="MSPhotoEd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098" y="1460"/>
                                <a:ext cx="835" cy="71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chemeClr val="bg2">
                                          <a:alpha val="74997"/>
                                        </a:schemeClr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50221" name="Text Box 3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056" y="1424"/>
                    <a:ext cx="281" cy="27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r>
                      <a:rPr lang="en-GB" altLang="en-US" sz="1600">
                        <a:solidFill>
                          <a:srgbClr val="FFFFFF"/>
                        </a:solidFill>
                        <a:latin typeface="Verdana" panose="020B0604030504040204" pitchFamily="34" charset="0"/>
                      </a:rPr>
                      <a:t>8</a:t>
                    </a:r>
                  </a:p>
                </p:txBody>
              </p:sp>
            </p:grpSp>
            <p:sp>
              <p:nvSpPr>
                <p:cNvPr id="50218" name="Oval 34"/>
                <p:cNvSpPr>
                  <a:spLocks noChangeArrowheads="1"/>
                </p:cNvSpPr>
                <p:nvPr/>
              </p:nvSpPr>
              <p:spPr bwMode="auto">
                <a:xfrm>
                  <a:off x="2286" y="1556"/>
                  <a:ext cx="160" cy="160"/>
                </a:xfrm>
                <a:prstGeom prst="ellipse">
                  <a:avLst/>
                </a:prstGeom>
                <a:noFill/>
                <a:ln w="28575">
                  <a:solidFill>
                    <a:srgbClr val="CCEC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0219" name="Oval 35"/>
                <p:cNvSpPr>
                  <a:spLocks noChangeArrowheads="1"/>
                </p:cNvSpPr>
                <p:nvPr/>
              </p:nvSpPr>
              <p:spPr bwMode="auto">
                <a:xfrm>
                  <a:off x="2536" y="1863"/>
                  <a:ext cx="160" cy="160"/>
                </a:xfrm>
                <a:prstGeom prst="ellipse">
                  <a:avLst/>
                </a:prstGeom>
                <a:noFill/>
                <a:ln w="28575">
                  <a:solidFill>
                    <a:srgbClr val="CCEC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50192" name="Group 36"/>
              <p:cNvGrpSpPr>
                <a:grpSpLocks/>
              </p:cNvGrpSpPr>
              <p:nvPr/>
            </p:nvGrpSpPr>
            <p:grpSpPr bwMode="auto">
              <a:xfrm>
                <a:off x="4881" y="1381"/>
                <a:ext cx="615" cy="583"/>
                <a:chOff x="2945" y="1424"/>
                <a:chExt cx="877" cy="750"/>
              </a:xfrm>
            </p:grpSpPr>
            <p:grpSp>
              <p:nvGrpSpPr>
                <p:cNvPr id="50212" name="Group 37"/>
                <p:cNvGrpSpPr>
                  <a:grpSpLocks/>
                </p:cNvGrpSpPr>
                <p:nvPr/>
              </p:nvGrpSpPr>
              <p:grpSpPr bwMode="auto">
                <a:xfrm>
                  <a:off x="2945" y="1424"/>
                  <a:ext cx="877" cy="750"/>
                  <a:chOff x="2945" y="1424"/>
                  <a:chExt cx="877" cy="750"/>
                </a:xfrm>
              </p:grpSpPr>
              <p:graphicFrame>
                <p:nvGraphicFramePr>
                  <p:cNvPr id="50215" name="Object 5"/>
                  <p:cNvGraphicFramePr>
                    <a:graphicFrameLocks noChangeAspect="1"/>
                  </p:cNvGraphicFramePr>
                  <p:nvPr/>
                </p:nvGraphicFramePr>
                <p:xfrm>
                  <a:off x="2987" y="1459"/>
                  <a:ext cx="835" cy="715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223" name="Photo Editor Photo" r:id="rId14" imgW="1325995" imgH="1135478" progId="MSPhotoEd.3">
                          <p:embed/>
                        </p:oleObj>
                      </mc:Choice>
                      <mc:Fallback>
                        <p:oleObj name="Photo Editor Photo" r:id="rId14" imgW="1325995" imgH="1135478" progId="MSPhotoEd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5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987" y="1459"/>
                                <a:ext cx="835" cy="71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chemeClr val="bg2">
                                          <a:alpha val="74997"/>
                                        </a:schemeClr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50216" name="Text Box 3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5" y="1424"/>
                    <a:ext cx="281" cy="27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r>
                      <a:rPr lang="en-GB" altLang="en-US" sz="1600">
                        <a:solidFill>
                          <a:srgbClr val="FFFFFF"/>
                        </a:solidFill>
                        <a:latin typeface="Verdana" panose="020B0604030504040204" pitchFamily="34" charset="0"/>
                      </a:rPr>
                      <a:t>9</a:t>
                    </a:r>
                  </a:p>
                </p:txBody>
              </p:sp>
            </p:grpSp>
            <p:sp>
              <p:nvSpPr>
                <p:cNvPr id="50213" name="Oval 40"/>
                <p:cNvSpPr>
                  <a:spLocks noChangeArrowheads="1"/>
                </p:cNvSpPr>
                <p:nvPr/>
              </p:nvSpPr>
              <p:spPr bwMode="auto">
                <a:xfrm>
                  <a:off x="3149" y="1558"/>
                  <a:ext cx="160" cy="160"/>
                </a:xfrm>
                <a:prstGeom prst="ellipse">
                  <a:avLst/>
                </a:prstGeom>
                <a:noFill/>
                <a:ln w="28575">
                  <a:solidFill>
                    <a:srgbClr val="CCEC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0214" name="Oval 41"/>
                <p:cNvSpPr>
                  <a:spLocks noChangeArrowheads="1"/>
                </p:cNvSpPr>
                <p:nvPr/>
              </p:nvSpPr>
              <p:spPr bwMode="auto">
                <a:xfrm>
                  <a:off x="3434" y="1866"/>
                  <a:ext cx="160" cy="160"/>
                </a:xfrm>
                <a:prstGeom prst="ellipse">
                  <a:avLst/>
                </a:prstGeom>
                <a:noFill/>
                <a:ln w="28575">
                  <a:solidFill>
                    <a:srgbClr val="CCEC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50193" name="Group 42"/>
              <p:cNvGrpSpPr>
                <a:grpSpLocks/>
              </p:cNvGrpSpPr>
              <p:nvPr/>
            </p:nvGrpSpPr>
            <p:grpSpPr bwMode="auto">
              <a:xfrm>
                <a:off x="1809" y="1395"/>
                <a:ext cx="616" cy="573"/>
                <a:chOff x="2929" y="635"/>
                <a:chExt cx="879" cy="737"/>
              </a:xfrm>
            </p:grpSpPr>
            <p:grpSp>
              <p:nvGrpSpPr>
                <p:cNvPr id="50207" name="Group 43"/>
                <p:cNvGrpSpPr>
                  <a:grpSpLocks/>
                </p:cNvGrpSpPr>
                <p:nvPr/>
              </p:nvGrpSpPr>
              <p:grpSpPr bwMode="auto">
                <a:xfrm>
                  <a:off x="2929" y="635"/>
                  <a:ext cx="879" cy="737"/>
                  <a:chOff x="2929" y="635"/>
                  <a:chExt cx="879" cy="737"/>
                </a:xfrm>
              </p:grpSpPr>
              <p:graphicFrame>
                <p:nvGraphicFramePr>
                  <p:cNvPr id="50210" name="Object 4"/>
                  <p:cNvGraphicFramePr>
                    <a:graphicFrameLocks noChangeAspect="1"/>
                  </p:cNvGraphicFramePr>
                  <p:nvPr/>
                </p:nvGraphicFramePr>
                <p:xfrm>
                  <a:off x="2973" y="657"/>
                  <a:ext cx="835" cy="715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224" name="Photo Editor Photo" r:id="rId16" imgW="1325995" imgH="1135478" progId="MSPhotoEd.3">
                          <p:embed/>
                        </p:oleObj>
                      </mc:Choice>
                      <mc:Fallback>
                        <p:oleObj name="Photo Editor Photo" r:id="rId16" imgW="1325995" imgH="1135478" progId="MSPhotoEd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7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973" y="657"/>
                                <a:ext cx="835" cy="71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chemeClr val="bg2">
                                          <a:alpha val="74997"/>
                                        </a:schemeClr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50211" name="Text Box 4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29" y="635"/>
                    <a:ext cx="281" cy="27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r>
                      <a:rPr lang="en-GB" altLang="en-US" sz="1600">
                        <a:solidFill>
                          <a:srgbClr val="FFFFFF"/>
                        </a:solidFill>
                        <a:latin typeface="Verdana" panose="020B0604030504040204" pitchFamily="34" charset="0"/>
                      </a:rPr>
                      <a:t>4</a:t>
                    </a:r>
                  </a:p>
                </p:txBody>
              </p:sp>
            </p:grpSp>
            <p:sp>
              <p:nvSpPr>
                <p:cNvPr id="50208" name="Oval 46"/>
                <p:cNvSpPr>
                  <a:spLocks noChangeArrowheads="1"/>
                </p:cNvSpPr>
                <p:nvPr/>
              </p:nvSpPr>
              <p:spPr bwMode="auto">
                <a:xfrm>
                  <a:off x="3145" y="754"/>
                  <a:ext cx="160" cy="160"/>
                </a:xfrm>
                <a:prstGeom prst="ellipse">
                  <a:avLst/>
                </a:prstGeom>
                <a:noFill/>
                <a:ln w="28575">
                  <a:solidFill>
                    <a:srgbClr val="CCEC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0209" name="Oval 47"/>
                <p:cNvSpPr>
                  <a:spLocks noChangeArrowheads="1"/>
                </p:cNvSpPr>
                <p:nvPr/>
              </p:nvSpPr>
              <p:spPr bwMode="auto">
                <a:xfrm>
                  <a:off x="3416" y="1047"/>
                  <a:ext cx="160" cy="160"/>
                </a:xfrm>
                <a:prstGeom prst="ellipse">
                  <a:avLst/>
                </a:prstGeom>
                <a:noFill/>
                <a:ln w="28575">
                  <a:solidFill>
                    <a:srgbClr val="CCEC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50194" name="Group 48"/>
              <p:cNvGrpSpPr>
                <a:grpSpLocks/>
              </p:cNvGrpSpPr>
              <p:nvPr/>
            </p:nvGrpSpPr>
            <p:grpSpPr bwMode="auto">
              <a:xfrm>
                <a:off x="2423" y="1380"/>
                <a:ext cx="614" cy="588"/>
                <a:chOff x="3819" y="616"/>
                <a:chExt cx="876" cy="756"/>
              </a:xfrm>
            </p:grpSpPr>
            <p:grpSp>
              <p:nvGrpSpPr>
                <p:cNvPr id="50202" name="Group 49"/>
                <p:cNvGrpSpPr>
                  <a:grpSpLocks/>
                </p:cNvGrpSpPr>
                <p:nvPr/>
              </p:nvGrpSpPr>
              <p:grpSpPr bwMode="auto">
                <a:xfrm>
                  <a:off x="3819" y="616"/>
                  <a:ext cx="876" cy="756"/>
                  <a:chOff x="3784" y="609"/>
                  <a:chExt cx="876" cy="756"/>
                </a:xfrm>
              </p:grpSpPr>
              <p:graphicFrame>
                <p:nvGraphicFramePr>
                  <p:cNvPr id="50205" name="Object 3"/>
                  <p:cNvGraphicFramePr>
                    <a:graphicFrameLocks noChangeAspect="1"/>
                  </p:cNvGraphicFramePr>
                  <p:nvPr/>
                </p:nvGraphicFramePr>
                <p:xfrm>
                  <a:off x="3825" y="650"/>
                  <a:ext cx="835" cy="715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225" name="Photo Editor Photo" r:id="rId18" imgW="1325995" imgH="1135478" progId="MSPhotoEd.3">
                          <p:embed/>
                        </p:oleObj>
                      </mc:Choice>
                      <mc:Fallback>
                        <p:oleObj name="Photo Editor Photo" r:id="rId18" imgW="1325995" imgH="1135478" progId="MSPhotoEd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9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825" y="650"/>
                                <a:ext cx="835" cy="71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chemeClr val="bg2">
                                          <a:alpha val="74997"/>
                                        </a:schemeClr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50206" name="Text Box 5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84" y="609"/>
                    <a:ext cx="281" cy="27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r>
                      <a:rPr lang="en-GB" altLang="en-US" sz="1600">
                        <a:solidFill>
                          <a:srgbClr val="FFFFFF"/>
                        </a:solidFill>
                        <a:latin typeface="Verdana" panose="020B0604030504040204" pitchFamily="34" charset="0"/>
                      </a:rPr>
                      <a:t>5</a:t>
                    </a:r>
                  </a:p>
                </p:txBody>
              </p:sp>
            </p:grpSp>
            <p:sp>
              <p:nvSpPr>
                <p:cNvPr id="50203" name="Oval 52"/>
                <p:cNvSpPr>
                  <a:spLocks noChangeArrowheads="1"/>
                </p:cNvSpPr>
                <p:nvPr/>
              </p:nvSpPr>
              <p:spPr bwMode="auto">
                <a:xfrm>
                  <a:off x="4036" y="740"/>
                  <a:ext cx="160" cy="160"/>
                </a:xfrm>
                <a:prstGeom prst="ellipse">
                  <a:avLst/>
                </a:prstGeom>
                <a:noFill/>
                <a:ln w="28575">
                  <a:solidFill>
                    <a:srgbClr val="CCEC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0204" name="Oval 53"/>
                <p:cNvSpPr>
                  <a:spLocks noChangeArrowheads="1"/>
                </p:cNvSpPr>
                <p:nvPr/>
              </p:nvSpPr>
              <p:spPr bwMode="auto">
                <a:xfrm>
                  <a:off x="4300" y="1047"/>
                  <a:ext cx="160" cy="160"/>
                </a:xfrm>
                <a:prstGeom prst="ellipse">
                  <a:avLst/>
                </a:prstGeom>
                <a:noFill/>
                <a:ln w="28575">
                  <a:solidFill>
                    <a:srgbClr val="CCEC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50195" name="Group 54"/>
              <p:cNvGrpSpPr>
                <a:grpSpLocks/>
              </p:cNvGrpSpPr>
              <p:nvPr/>
            </p:nvGrpSpPr>
            <p:grpSpPr bwMode="auto">
              <a:xfrm>
                <a:off x="3028" y="1385"/>
                <a:ext cx="619" cy="583"/>
                <a:chOff x="284" y="1424"/>
                <a:chExt cx="883" cy="750"/>
              </a:xfrm>
            </p:grpSpPr>
            <p:grpSp>
              <p:nvGrpSpPr>
                <p:cNvPr id="50197" name="Group 55"/>
                <p:cNvGrpSpPr>
                  <a:grpSpLocks/>
                </p:cNvGrpSpPr>
                <p:nvPr/>
              </p:nvGrpSpPr>
              <p:grpSpPr bwMode="auto">
                <a:xfrm>
                  <a:off x="284" y="1424"/>
                  <a:ext cx="883" cy="750"/>
                  <a:chOff x="284" y="1424"/>
                  <a:chExt cx="883" cy="750"/>
                </a:xfrm>
              </p:grpSpPr>
              <p:graphicFrame>
                <p:nvGraphicFramePr>
                  <p:cNvPr id="50200" name="Object 2"/>
                  <p:cNvGraphicFramePr>
                    <a:graphicFrameLocks noChangeAspect="1"/>
                  </p:cNvGraphicFramePr>
                  <p:nvPr/>
                </p:nvGraphicFramePr>
                <p:xfrm>
                  <a:off x="332" y="1459"/>
                  <a:ext cx="835" cy="715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226" name="Photo Editor Photo" r:id="rId20" imgW="1325995" imgH="1135478" progId="MSPhotoEd.3">
                          <p:embed/>
                        </p:oleObj>
                      </mc:Choice>
                      <mc:Fallback>
                        <p:oleObj name="Photo Editor Photo" r:id="rId20" imgW="1325995" imgH="1135478" progId="MSPhotoEd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1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32" y="1459"/>
                                <a:ext cx="835" cy="71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chemeClr val="bg2">
                                          <a:alpha val="74997"/>
                                        </a:schemeClr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50201" name="Text Box 5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84" y="1424"/>
                    <a:ext cx="281" cy="27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r>
                      <a:rPr lang="en-GB" altLang="en-US" sz="1600">
                        <a:solidFill>
                          <a:srgbClr val="FFFFFF"/>
                        </a:solidFill>
                        <a:latin typeface="Verdana" panose="020B0604030504040204" pitchFamily="34" charset="0"/>
                      </a:rPr>
                      <a:t>6</a:t>
                    </a:r>
                  </a:p>
                </p:txBody>
              </p:sp>
            </p:grpSp>
            <p:sp>
              <p:nvSpPr>
                <p:cNvPr id="50198" name="Oval 58"/>
                <p:cNvSpPr>
                  <a:spLocks noChangeArrowheads="1"/>
                </p:cNvSpPr>
                <p:nvPr/>
              </p:nvSpPr>
              <p:spPr bwMode="auto">
                <a:xfrm>
                  <a:off x="509" y="1537"/>
                  <a:ext cx="160" cy="160"/>
                </a:xfrm>
                <a:prstGeom prst="ellipse">
                  <a:avLst/>
                </a:prstGeom>
                <a:noFill/>
                <a:ln w="28575">
                  <a:solidFill>
                    <a:srgbClr val="CCEC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0199" name="Oval 59"/>
                <p:cNvSpPr>
                  <a:spLocks noChangeArrowheads="1"/>
                </p:cNvSpPr>
                <p:nvPr/>
              </p:nvSpPr>
              <p:spPr bwMode="auto">
                <a:xfrm>
                  <a:off x="773" y="1851"/>
                  <a:ext cx="160" cy="160"/>
                </a:xfrm>
                <a:prstGeom prst="ellipse">
                  <a:avLst/>
                </a:prstGeom>
                <a:noFill/>
                <a:ln w="28575">
                  <a:solidFill>
                    <a:srgbClr val="CCEC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50196" name="Line 60"/>
              <p:cNvSpPr>
                <a:spLocks noChangeShapeType="1"/>
              </p:cNvSpPr>
              <p:nvPr/>
            </p:nvSpPr>
            <p:spPr bwMode="auto">
              <a:xfrm flipV="1">
                <a:off x="4267" y="1873"/>
                <a:ext cx="42" cy="131"/>
              </a:xfrm>
              <a:prstGeom prst="line">
                <a:avLst/>
              </a:prstGeom>
              <a:noFill/>
              <a:ln w="28575">
                <a:solidFill>
                  <a:srgbClr val="CCE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180" name="Group 61"/>
            <p:cNvGrpSpPr>
              <a:grpSpLocks/>
            </p:cNvGrpSpPr>
            <p:nvPr/>
          </p:nvGrpSpPr>
          <p:grpSpPr bwMode="auto">
            <a:xfrm>
              <a:off x="535" y="2440"/>
              <a:ext cx="3710" cy="664"/>
              <a:chOff x="440" y="2000"/>
              <a:chExt cx="3710" cy="664"/>
            </a:xfrm>
          </p:grpSpPr>
          <p:sp>
            <p:nvSpPr>
              <p:cNvPr id="50184" name="Text Box 62"/>
              <p:cNvSpPr txBox="1">
                <a:spLocks noChangeArrowheads="1"/>
              </p:cNvSpPr>
              <p:nvPr/>
            </p:nvSpPr>
            <p:spPr bwMode="auto">
              <a:xfrm>
                <a:off x="2274" y="2376"/>
                <a:ext cx="1876" cy="28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GB" altLang="en-US">
                    <a:solidFill>
                      <a:srgbClr val="00FF00"/>
                    </a:solidFill>
                  </a:rPr>
                  <a:t>T T T T T T T</a:t>
                </a:r>
                <a:r>
                  <a:rPr lang="en-GB" altLang="en-US"/>
                  <a:t> </a:t>
                </a:r>
                <a:r>
                  <a:rPr lang="en-GB" altLang="en-US">
                    <a:solidFill>
                      <a:srgbClr val="6666FF"/>
                    </a:solidFill>
                  </a:rPr>
                  <a:t>G</a:t>
                </a:r>
                <a:r>
                  <a:rPr lang="en-GB" altLang="en-US"/>
                  <a:t> </a:t>
                </a:r>
                <a:r>
                  <a:rPr lang="en-GB" altLang="en-US">
                    <a:solidFill>
                      <a:srgbClr val="00FF00"/>
                    </a:solidFill>
                  </a:rPr>
                  <a:t>T </a:t>
                </a:r>
                <a:r>
                  <a:rPr lang="en-GB" altLang="en-US">
                    <a:solidFill>
                      <a:schemeClr val="folHlink"/>
                    </a:solidFill>
                  </a:rPr>
                  <a:t>…</a:t>
                </a:r>
              </a:p>
            </p:txBody>
          </p:sp>
          <p:cxnSp>
            <p:nvCxnSpPr>
              <p:cNvPr id="50185" name="AutoShape 63"/>
              <p:cNvCxnSpPr>
                <a:cxnSpLocks noChangeShapeType="1"/>
              </p:cNvCxnSpPr>
              <p:nvPr/>
            </p:nvCxnSpPr>
            <p:spPr bwMode="auto">
              <a:xfrm rot="16200000" flipH="1">
                <a:off x="1235" y="1205"/>
                <a:ext cx="304" cy="1894"/>
              </a:xfrm>
              <a:prstGeom prst="curvedConnector3">
                <a:avLst>
                  <a:gd name="adj1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50181" name="Group 64"/>
            <p:cNvGrpSpPr>
              <a:grpSpLocks/>
            </p:cNvGrpSpPr>
            <p:nvPr/>
          </p:nvGrpSpPr>
          <p:grpSpPr bwMode="auto">
            <a:xfrm>
              <a:off x="343" y="1143"/>
              <a:ext cx="3795" cy="657"/>
              <a:chOff x="248" y="703"/>
              <a:chExt cx="3795" cy="657"/>
            </a:xfrm>
          </p:grpSpPr>
          <p:sp>
            <p:nvSpPr>
              <p:cNvPr id="50182" name="Text Box 65"/>
              <p:cNvSpPr txBox="1">
                <a:spLocks noChangeArrowheads="1"/>
              </p:cNvSpPr>
              <p:nvPr/>
            </p:nvSpPr>
            <p:spPr bwMode="auto">
              <a:xfrm>
                <a:off x="2071" y="703"/>
                <a:ext cx="1972" cy="28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GB" altLang="en-US">
                    <a:solidFill>
                      <a:srgbClr val="00FF00"/>
                    </a:solidFill>
                  </a:rPr>
                  <a:t>T</a:t>
                </a:r>
                <a:r>
                  <a:rPr lang="en-GB" altLang="en-US"/>
                  <a:t> </a:t>
                </a:r>
                <a:r>
                  <a:rPr lang="en-GB" altLang="en-US">
                    <a:solidFill>
                      <a:srgbClr val="6666FF"/>
                    </a:solidFill>
                  </a:rPr>
                  <a:t>G</a:t>
                </a:r>
                <a:r>
                  <a:rPr lang="en-GB" altLang="en-US"/>
                  <a:t> </a:t>
                </a:r>
                <a:r>
                  <a:rPr lang="en-GB" altLang="en-US">
                    <a:solidFill>
                      <a:srgbClr val="FF3300"/>
                    </a:solidFill>
                  </a:rPr>
                  <a:t>C</a:t>
                </a:r>
                <a:r>
                  <a:rPr lang="en-GB" altLang="en-US"/>
                  <a:t> </a:t>
                </a:r>
                <a:r>
                  <a:rPr lang="en-GB" altLang="en-US">
                    <a:solidFill>
                      <a:srgbClr val="00FF00"/>
                    </a:solidFill>
                  </a:rPr>
                  <a:t>T</a:t>
                </a:r>
                <a:r>
                  <a:rPr lang="en-GB" altLang="en-US"/>
                  <a:t> </a:t>
                </a:r>
                <a:r>
                  <a:rPr lang="en-GB" altLang="en-US">
                    <a:solidFill>
                      <a:srgbClr val="FFCC00"/>
                    </a:solidFill>
                  </a:rPr>
                  <a:t>A</a:t>
                </a:r>
                <a:r>
                  <a:rPr lang="en-GB" altLang="en-US"/>
                  <a:t> </a:t>
                </a:r>
                <a:r>
                  <a:rPr lang="en-GB" altLang="en-US">
                    <a:solidFill>
                      <a:srgbClr val="FF3300"/>
                    </a:solidFill>
                  </a:rPr>
                  <a:t>C</a:t>
                </a:r>
                <a:r>
                  <a:rPr lang="en-GB" altLang="en-US"/>
                  <a:t> </a:t>
                </a:r>
                <a:r>
                  <a:rPr lang="en-GB" altLang="en-US">
                    <a:solidFill>
                      <a:srgbClr val="6666FF"/>
                    </a:solidFill>
                  </a:rPr>
                  <a:t>G</a:t>
                </a:r>
                <a:r>
                  <a:rPr lang="en-GB" altLang="en-US"/>
                  <a:t> </a:t>
                </a:r>
                <a:r>
                  <a:rPr lang="en-GB" altLang="en-US">
                    <a:solidFill>
                      <a:srgbClr val="FFCC00"/>
                    </a:solidFill>
                  </a:rPr>
                  <a:t>A</a:t>
                </a:r>
                <a:r>
                  <a:rPr lang="en-GB" altLang="en-US"/>
                  <a:t> </a:t>
                </a:r>
                <a:r>
                  <a:rPr lang="en-GB" altLang="en-US">
                    <a:solidFill>
                      <a:srgbClr val="00FF00"/>
                    </a:solidFill>
                  </a:rPr>
                  <a:t>T </a:t>
                </a:r>
                <a:r>
                  <a:rPr lang="en-GB" altLang="en-US">
                    <a:solidFill>
                      <a:schemeClr val="folHlink"/>
                    </a:solidFill>
                  </a:rPr>
                  <a:t>…</a:t>
                </a:r>
              </a:p>
            </p:txBody>
          </p:sp>
          <p:cxnSp>
            <p:nvCxnSpPr>
              <p:cNvPr id="50183" name="AutoShape 66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043" y="261"/>
                <a:ext cx="304" cy="1894"/>
              </a:xfrm>
              <a:prstGeom prst="curvedConnector3">
                <a:avLst>
                  <a:gd name="adj1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</p:spTree>
    <p:extLst>
      <p:ext uri="{BB962C8B-B14F-4D97-AF65-F5344CB8AC3E}">
        <p14:creationId xmlns:p14="http://schemas.microsoft.com/office/powerpoint/2010/main" val="32962818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153" y="69291"/>
            <a:ext cx="8247529" cy="13255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Illumina sequencing – fragment strategy</a:t>
            </a:r>
            <a:endParaRPr lang="en-US" sz="36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2404872" y="2133600"/>
            <a:ext cx="3711388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1589086" y="2133600"/>
            <a:ext cx="815786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387813" y="2133600"/>
            <a:ext cx="75303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40850" y="2133600"/>
            <a:ext cx="448235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7308568" y="2133600"/>
            <a:ext cx="815786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6107295" y="2133600"/>
            <a:ext cx="753037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6860332" y="2133600"/>
            <a:ext cx="448235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018954" y="1362635"/>
            <a:ext cx="2483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DNA insert</a:t>
            </a:r>
            <a:br>
              <a:rPr lang="en-US" dirty="0" smtClean="0"/>
            </a:br>
            <a:r>
              <a:rPr lang="en-US" dirty="0" smtClean="0"/>
              <a:t>(your library)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37653" y="1362635"/>
            <a:ext cx="1053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I5 adapter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189783" y="1362635"/>
            <a:ext cx="1053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I7 adapter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470301" y="1362634"/>
            <a:ext cx="1053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Read1 primer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957135" y="1362634"/>
            <a:ext cx="1053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Read2* primer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945866" y="2257364"/>
            <a:ext cx="849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I5 index*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659745" y="2257364"/>
            <a:ext cx="849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I7 index*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940158" y="2950364"/>
            <a:ext cx="1452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 optional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2437274" y="4112599"/>
            <a:ext cx="3711388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1630632" y="4112599"/>
            <a:ext cx="815786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429359" y="4112599"/>
            <a:ext cx="75303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1182396" y="4112599"/>
            <a:ext cx="448235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7340970" y="4112599"/>
            <a:ext cx="815786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6139697" y="4112599"/>
            <a:ext cx="753037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6892734" y="4112599"/>
            <a:ext cx="448235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630452" y="4309822"/>
            <a:ext cx="81578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482097" y="4309822"/>
            <a:ext cx="1156447" cy="0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520632" y="4309822"/>
            <a:ext cx="1053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Read1 primer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2524681" y="4309822"/>
            <a:ext cx="1163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Read1 sequence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-5606" y="3408846"/>
            <a:ext cx="1163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Reaction #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-5605" y="4111718"/>
            <a:ext cx="1163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44" name="Straight Connector 43"/>
          <p:cNvCxnSpPr/>
          <p:nvPr/>
        </p:nvCxnSpPr>
        <p:spPr>
          <a:xfrm>
            <a:off x="2482097" y="5622540"/>
            <a:ext cx="3711388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1666311" y="5622540"/>
            <a:ext cx="815786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465038" y="5622540"/>
            <a:ext cx="75303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1218075" y="5622540"/>
            <a:ext cx="448235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7385793" y="5622540"/>
            <a:ext cx="815786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6184520" y="5622540"/>
            <a:ext cx="753037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6937557" y="5622540"/>
            <a:ext cx="448235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6193485" y="5883384"/>
            <a:ext cx="76872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6995825" y="5883384"/>
            <a:ext cx="416862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889938" y="5915350"/>
            <a:ext cx="1053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Index1 primer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6831102" y="5915351"/>
            <a:ext cx="1163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Index1 sequence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-5605" y="5379421"/>
            <a:ext cx="1163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2*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8121308" y="1321880"/>
            <a:ext cx="977467" cy="1285899"/>
            <a:chOff x="8121308" y="1321880"/>
            <a:chExt cx="977467" cy="1285899"/>
          </a:xfrm>
        </p:grpSpPr>
        <p:cxnSp>
          <p:nvCxnSpPr>
            <p:cNvPr id="73" name="Straight Connector 72"/>
            <p:cNvCxnSpPr/>
            <p:nvPr/>
          </p:nvCxnSpPr>
          <p:spPr>
            <a:xfrm>
              <a:off x="8131077" y="1359303"/>
              <a:ext cx="1346" cy="124847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8131077" y="1321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8131077" y="1474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8131077" y="1626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V="1">
              <a:off x="8131077" y="17790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8131077" y="19314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V="1">
              <a:off x="8131077" y="2083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8131077" y="2236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8131077" y="2388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8121308" y="1393662"/>
              <a:ext cx="97746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Flow Cell Surface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8172444" y="3326550"/>
            <a:ext cx="977467" cy="1285899"/>
            <a:chOff x="8121308" y="1321880"/>
            <a:chExt cx="977467" cy="1285899"/>
          </a:xfrm>
        </p:grpSpPr>
        <p:cxnSp>
          <p:nvCxnSpPr>
            <p:cNvPr id="87" name="Straight Connector 86"/>
            <p:cNvCxnSpPr/>
            <p:nvPr/>
          </p:nvCxnSpPr>
          <p:spPr>
            <a:xfrm>
              <a:off x="8131077" y="1359303"/>
              <a:ext cx="1346" cy="124847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V="1">
              <a:off x="8131077" y="1321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8131077" y="1474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8131077" y="1626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8131077" y="17790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8131077" y="19314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V="1">
              <a:off x="8131077" y="2083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V="1">
              <a:off x="8131077" y="2236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8131077" y="2388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8121308" y="1393662"/>
              <a:ext cx="97746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Flow Cell Surface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8203388" y="4844537"/>
            <a:ext cx="977467" cy="1285899"/>
            <a:chOff x="8121308" y="1321880"/>
            <a:chExt cx="977467" cy="1285899"/>
          </a:xfrm>
        </p:grpSpPr>
        <p:cxnSp>
          <p:nvCxnSpPr>
            <p:cNvPr id="98" name="Straight Connector 97"/>
            <p:cNvCxnSpPr/>
            <p:nvPr/>
          </p:nvCxnSpPr>
          <p:spPr>
            <a:xfrm>
              <a:off x="8131077" y="1359303"/>
              <a:ext cx="1346" cy="124847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V="1">
              <a:off x="8131077" y="1321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8131077" y="1474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V="1">
              <a:off x="8131077" y="1626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V="1">
              <a:off x="8131077" y="17790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V="1">
              <a:off x="8131077" y="19314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V="1">
              <a:off x="8131077" y="2083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V="1">
              <a:off x="8131077" y="2236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V="1">
              <a:off x="8131077" y="2388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/>
            <p:cNvSpPr txBox="1"/>
            <p:nvPr/>
          </p:nvSpPr>
          <p:spPr>
            <a:xfrm>
              <a:off x="8121308" y="1393662"/>
              <a:ext cx="97746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Flow Cell Surface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3676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43" grpId="0"/>
      <p:bldP spid="53" grpId="0"/>
      <p:bldP spid="54" grpId="0"/>
      <p:bldP spid="5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 txBox="1">
            <a:spLocks/>
          </p:cNvSpPr>
          <p:nvPr/>
        </p:nvSpPr>
        <p:spPr>
          <a:xfrm>
            <a:off x="171450" y="0"/>
            <a:ext cx="82475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Illumina sequencing – Paired End &amp; Dual Indexing</a:t>
            </a:r>
            <a:endParaRPr lang="en-US" sz="3200" dirty="0"/>
          </a:p>
        </p:txBody>
      </p:sp>
      <p:cxnSp>
        <p:nvCxnSpPr>
          <p:cNvPr id="46" name="Straight Connector 45"/>
          <p:cNvCxnSpPr/>
          <p:nvPr/>
        </p:nvCxnSpPr>
        <p:spPr>
          <a:xfrm>
            <a:off x="2543369" y="2056087"/>
            <a:ext cx="3711388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1727583" y="2056087"/>
            <a:ext cx="815786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526310" y="2056087"/>
            <a:ext cx="75303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1279347" y="2056087"/>
            <a:ext cx="448235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7447065" y="2056087"/>
            <a:ext cx="815786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6245792" y="2056087"/>
            <a:ext cx="753037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6998829" y="2056087"/>
            <a:ext cx="448235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1736547" y="2253310"/>
            <a:ext cx="81578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2588192" y="2253310"/>
            <a:ext cx="1156447" cy="0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626727" y="2253310"/>
            <a:ext cx="1053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Read1 primer</a:t>
            </a:r>
            <a:endParaRPr lang="en-US" sz="1600" dirty="0"/>
          </a:p>
        </p:txBody>
      </p:sp>
      <p:sp>
        <p:nvSpPr>
          <p:cNvPr id="56" name="TextBox 55"/>
          <p:cNvSpPr txBox="1"/>
          <p:nvPr/>
        </p:nvSpPr>
        <p:spPr>
          <a:xfrm>
            <a:off x="2630776" y="2253310"/>
            <a:ext cx="1163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Read1 sequence</a:t>
            </a:r>
            <a:endParaRPr lang="en-US" sz="1600" dirty="0"/>
          </a:p>
        </p:txBody>
      </p:sp>
      <p:sp>
        <p:nvSpPr>
          <p:cNvPr id="57" name="TextBox 56"/>
          <p:cNvSpPr txBox="1"/>
          <p:nvPr/>
        </p:nvSpPr>
        <p:spPr>
          <a:xfrm>
            <a:off x="105282" y="1140897"/>
            <a:ext cx="1163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Reaction #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105281" y="1887255"/>
            <a:ext cx="1163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59" name="Straight Connector 58"/>
          <p:cNvCxnSpPr/>
          <p:nvPr/>
        </p:nvCxnSpPr>
        <p:spPr>
          <a:xfrm>
            <a:off x="2559057" y="3096863"/>
            <a:ext cx="3711388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1743271" y="3096863"/>
            <a:ext cx="815786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541998" y="3096863"/>
            <a:ext cx="75303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1295035" y="3096863"/>
            <a:ext cx="448235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7462753" y="3096863"/>
            <a:ext cx="815786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6261480" y="3096863"/>
            <a:ext cx="753037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7014517" y="3096863"/>
            <a:ext cx="448235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6270445" y="3357707"/>
            <a:ext cx="76872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7072785" y="3357707"/>
            <a:ext cx="416862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6082920" y="3427714"/>
            <a:ext cx="1053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Index1 primer</a:t>
            </a:r>
            <a:endParaRPr lang="en-US" sz="1600" dirty="0"/>
          </a:p>
        </p:txBody>
      </p:sp>
      <p:sp>
        <p:nvSpPr>
          <p:cNvPr id="69" name="TextBox 68"/>
          <p:cNvSpPr txBox="1"/>
          <p:nvPr/>
        </p:nvSpPr>
        <p:spPr>
          <a:xfrm>
            <a:off x="6785277" y="3333448"/>
            <a:ext cx="1163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Index1</a:t>
            </a:r>
          </a:p>
          <a:p>
            <a:pPr algn="ctr"/>
            <a:r>
              <a:rPr lang="en-US" sz="1600" dirty="0" smtClean="0"/>
              <a:t>(I7) sequence</a:t>
            </a:r>
            <a:endParaRPr lang="en-US" sz="1600" dirty="0"/>
          </a:p>
        </p:txBody>
      </p:sp>
      <p:sp>
        <p:nvSpPr>
          <p:cNvPr id="70" name="TextBox 69"/>
          <p:cNvSpPr txBox="1"/>
          <p:nvPr/>
        </p:nvSpPr>
        <p:spPr>
          <a:xfrm>
            <a:off x="120969" y="2928031"/>
            <a:ext cx="1163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2*</a:t>
            </a:r>
            <a:endParaRPr lang="en-US" dirty="0"/>
          </a:p>
        </p:txBody>
      </p:sp>
      <p:cxnSp>
        <p:nvCxnSpPr>
          <p:cNvPr id="71" name="Straight Connector 70"/>
          <p:cNvCxnSpPr/>
          <p:nvPr/>
        </p:nvCxnSpPr>
        <p:spPr>
          <a:xfrm>
            <a:off x="2611678" y="4466076"/>
            <a:ext cx="3711388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1795892" y="4466076"/>
            <a:ext cx="815786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594619" y="4466076"/>
            <a:ext cx="75303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>
            <a:off x="1347656" y="4466076"/>
            <a:ext cx="448235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7515374" y="4466076"/>
            <a:ext cx="815786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6314101" y="4466076"/>
            <a:ext cx="753037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7067138" y="4466076"/>
            <a:ext cx="448235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576689" y="4685944"/>
            <a:ext cx="76872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379029" y="4685944"/>
            <a:ext cx="416862" cy="0"/>
          </a:xfrm>
          <a:prstGeom prst="line">
            <a:avLst/>
          </a:prstGeom>
          <a:ln w="28575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354516" y="4755364"/>
            <a:ext cx="1053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Index2 primer</a:t>
            </a:r>
            <a:endParaRPr lang="en-US" sz="1600" dirty="0"/>
          </a:p>
        </p:txBody>
      </p:sp>
      <p:sp>
        <p:nvSpPr>
          <p:cNvPr id="81" name="TextBox 80"/>
          <p:cNvSpPr txBox="1"/>
          <p:nvPr/>
        </p:nvSpPr>
        <p:spPr>
          <a:xfrm>
            <a:off x="1079351" y="4679792"/>
            <a:ext cx="1163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Index2</a:t>
            </a:r>
          </a:p>
          <a:p>
            <a:pPr algn="ctr"/>
            <a:r>
              <a:rPr lang="en-US" sz="1600" dirty="0" smtClean="0"/>
              <a:t>(I5) sequence</a:t>
            </a:r>
            <a:endParaRPr lang="en-US" sz="1600" dirty="0"/>
          </a:p>
        </p:txBody>
      </p:sp>
      <p:sp>
        <p:nvSpPr>
          <p:cNvPr id="82" name="TextBox 81"/>
          <p:cNvSpPr txBox="1"/>
          <p:nvPr/>
        </p:nvSpPr>
        <p:spPr>
          <a:xfrm>
            <a:off x="173590" y="4297244"/>
            <a:ext cx="1163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3*</a:t>
            </a:r>
            <a:endParaRPr lang="en-US" dirty="0"/>
          </a:p>
        </p:txBody>
      </p:sp>
      <p:grpSp>
        <p:nvGrpSpPr>
          <p:cNvPr id="83" name="Group 82"/>
          <p:cNvGrpSpPr/>
          <p:nvPr/>
        </p:nvGrpSpPr>
        <p:grpSpPr>
          <a:xfrm>
            <a:off x="8247263" y="1682496"/>
            <a:ext cx="677282" cy="853396"/>
            <a:chOff x="8121308" y="1321880"/>
            <a:chExt cx="977467" cy="1285899"/>
          </a:xfrm>
        </p:grpSpPr>
        <p:cxnSp>
          <p:nvCxnSpPr>
            <p:cNvPr id="84" name="Straight Connector 83"/>
            <p:cNvCxnSpPr/>
            <p:nvPr/>
          </p:nvCxnSpPr>
          <p:spPr>
            <a:xfrm>
              <a:off x="8131077" y="1359303"/>
              <a:ext cx="1346" cy="124847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8131077" y="1321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V="1">
              <a:off x="8131077" y="1474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8131077" y="1626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V="1">
              <a:off x="8131077" y="17790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8131077" y="19314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8131077" y="2083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8131077" y="2236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8131077" y="2388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>
              <a:off x="8121308" y="1393663"/>
              <a:ext cx="977467" cy="695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Flow Cell Surface</a:t>
              </a: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8278539" y="2648825"/>
            <a:ext cx="677282" cy="853396"/>
            <a:chOff x="8121308" y="1321880"/>
            <a:chExt cx="977467" cy="1285899"/>
          </a:xfrm>
        </p:grpSpPr>
        <p:cxnSp>
          <p:nvCxnSpPr>
            <p:cNvPr id="95" name="Straight Connector 94"/>
            <p:cNvCxnSpPr/>
            <p:nvPr/>
          </p:nvCxnSpPr>
          <p:spPr>
            <a:xfrm>
              <a:off x="8131077" y="1359303"/>
              <a:ext cx="1346" cy="124847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V="1">
              <a:off x="8131077" y="1321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V="1">
              <a:off x="8131077" y="1474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V="1">
              <a:off x="8131077" y="1626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V="1">
              <a:off x="8131077" y="17790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8131077" y="19314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V="1">
              <a:off x="8131077" y="2083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V="1">
              <a:off x="8131077" y="2236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V="1">
              <a:off x="8131077" y="2388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/>
            <p:cNvSpPr txBox="1"/>
            <p:nvPr/>
          </p:nvSpPr>
          <p:spPr>
            <a:xfrm>
              <a:off x="8121308" y="1393663"/>
              <a:ext cx="977467" cy="695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Flow Cell Surface</a:t>
              </a: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8341926" y="4055212"/>
            <a:ext cx="677282" cy="853396"/>
            <a:chOff x="8121308" y="1321880"/>
            <a:chExt cx="977467" cy="1285899"/>
          </a:xfrm>
        </p:grpSpPr>
        <p:cxnSp>
          <p:nvCxnSpPr>
            <p:cNvPr id="106" name="Straight Connector 105"/>
            <p:cNvCxnSpPr/>
            <p:nvPr/>
          </p:nvCxnSpPr>
          <p:spPr>
            <a:xfrm>
              <a:off x="8131077" y="1359303"/>
              <a:ext cx="1346" cy="124847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8131077" y="1321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V="1">
              <a:off x="8131077" y="1474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V="1">
              <a:off x="8131077" y="1626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flipV="1">
              <a:off x="8131077" y="17790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V="1">
              <a:off x="8131077" y="19314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V="1">
              <a:off x="8131077" y="2083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flipV="1">
              <a:off x="8131077" y="2236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V="1">
              <a:off x="8131077" y="2388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/>
            <p:cNvSpPr txBox="1"/>
            <p:nvPr/>
          </p:nvSpPr>
          <p:spPr>
            <a:xfrm>
              <a:off x="8121308" y="1393663"/>
              <a:ext cx="977467" cy="695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Flow Cell Surface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 flipH="1">
            <a:off x="594619" y="5662970"/>
            <a:ext cx="7736541" cy="0"/>
            <a:chOff x="594619" y="5303217"/>
            <a:chExt cx="7736541" cy="0"/>
          </a:xfrm>
        </p:grpSpPr>
        <p:cxnSp>
          <p:nvCxnSpPr>
            <p:cNvPr id="116" name="Straight Connector 115"/>
            <p:cNvCxnSpPr/>
            <p:nvPr/>
          </p:nvCxnSpPr>
          <p:spPr>
            <a:xfrm flipH="1">
              <a:off x="2611678" y="5303217"/>
              <a:ext cx="3711388" cy="0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1795892" y="5303217"/>
              <a:ext cx="815786" cy="0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594619" y="5303217"/>
              <a:ext cx="753037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1347656" y="5303217"/>
              <a:ext cx="448235" cy="0"/>
            </a:xfrm>
            <a:prstGeom prst="line">
              <a:avLst/>
            </a:prstGeom>
            <a:ln w="762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7515374" y="5303217"/>
              <a:ext cx="815786" cy="0"/>
            </a:xfrm>
            <a:prstGeom prst="line">
              <a:avLst/>
            </a:prstGeom>
            <a:ln w="76200">
              <a:solidFill>
                <a:srgbClr val="7030A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6314101" y="5303217"/>
              <a:ext cx="753037" cy="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7067138" y="5303217"/>
              <a:ext cx="448235" cy="0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123" name="Straight Arrow Connector 122"/>
          <p:cNvCxnSpPr/>
          <p:nvPr/>
        </p:nvCxnSpPr>
        <p:spPr>
          <a:xfrm>
            <a:off x="1878863" y="5882838"/>
            <a:ext cx="76872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1736547" y="6034666"/>
            <a:ext cx="1053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Read2 primer</a:t>
            </a:r>
            <a:endParaRPr lang="en-US" sz="1600" dirty="0"/>
          </a:p>
        </p:txBody>
      </p:sp>
      <p:sp>
        <p:nvSpPr>
          <p:cNvPr id="127" name="TextBox 126"/>
          <p:cNvSpPr txBox="1"/>
          <p:nvPr/>
        </p:nvSpPr>
        <p:spPr>
          <a:xfrm>
            <a:off x="173591" y="5494138"/>
            <a:ext cx="617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4*</a:t>
            </a:r>
            <a:endParaRPr lang="en-US" dirty="0"/>
          </a:p>
        </p:txBody>
      </p:sp>
      <p:grpSp>
        <p:nvGrpSpPr>
          <p:cNvPr id="128" name="Group 127"/>
          <p:cNvGrpSpPr/>
          <p:nvPr/>
        </p:nvGrpSpPr>
        <p:grpSpPr>
          <a:xfrm>
            <a:off x="8341926" y="5252106"/>
            <a:ext cx="677282" cy="853396"/>
            <a:chOff x="8121308" y="1321880"/>
            <a:chExt cx="977467" cy="1285899"/>
          </a:xfrm>
        </p:grpSpPr>
        <p:cxnSp>
          <p:nvCxnSpPr>
            <p:cNvPr id="129" name="Straight Connector 128"/>
            <p:cNvCxnSpPr/>
            <p:nvPr/>
          </p:nvCxnSpPr>
          <p:spPr>
            <a:xfrm>
              <a:off x="8131077" y="1359303"/>
              <a:ext cx="1346" cy="124847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 flipV="1">
              <a:off x="8131077" y="1321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flipV="1">
              <a:off x="8131077" y="1474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 flipV="1">
              <a:off x="8131077" y="1626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flipV="1">
              <a:off x="8131077" y="17790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8131077" y="19314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 flipV="1">
              <a:off x="8131077" y="2083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 flipV="1">
              <a:off x="8131077" y="2236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 flipV="1">
              <a:off x="8131077" y="2388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/>
            <p:cNvSpPr txBox="1"/>
            <p:nvPr/>
          </p:nvSpPr>
          <p:spPr>
            <a:xfrm>
              <a:off x="8121308" y="1393663"/>
              <a:ext cx="977467" cy="695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Flow Cell Surface</a:t>
              </a:r>
            </a:p>
          </p:txBody>
        </p:sp>
      </p:grpSp>
      <p:cxnSp>
        <p:nvCxnSpPr>
          <p:cNvPr id="140" name="Straight Connector 139"/>
          <p:cNvCxnSpPr/>
          <p:nvPr/>
        </p:nvCxnSpPr>
        <p:spPr>
          <a:xfrm>
            <a:off x="2686797" y="5871736"/>
            <a:ext cx="1156447" cy="0"/>
          </a:xfrm>
          <a:prstGeom prst="line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2680075" y="6034666"/>
            <a:ext cx="1163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Read2</a:t>
            </a:r>
          </a:p>
          <a:p>
            <a:pPr algn="ctr"/>
            <a:r>
              <a:rPr lang="en-US" sz="1600" dirty="0" smtClean="0"/>
              <a:t>sequence</a:t>
            </a:r>
            <a:endParaRPr lang="en-US" sz="1600" dirty="0"/>
          </a:p>
        </p:txBody>
      </p:sp>
      <p:sp>
        <p:nvSpPr>
          <p:cNvPr id="142" name="TextBox 141"/>
          <p:cNvSpPr txBox="1"/>
          <p:nvPr/>
        </p:nvSpPr>
        <p:spPr>
          <a:xfrm>
            <a:off x="-171687" y="6506366"/>
            <a:ext cx="1452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 optional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516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2887</TotalTime>
  <Words>1784</Words>
  <Application>Microsoft Macintosh PowerPoint</Application>
  <PresentationFormat>On-screen Show (4:3)</PresentationFormat>
  <Paragraphs>348</Paragraphs>
  <Slides>46</Slides>
  <Notes>10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8" baseType="lpstr">
      <vt:lpstr>Office Theme</vt:lpstr>
      <vt:lpstr>Photo Editor Photo</vt:lpstr>
      <vt:lpstr>BIOM262 RNA processing</vt:lpstr>
      <vt:lpstr>Outline</vt:lpstr>
      <vt:lpstr>Sequencing by synthesis: HiSeq 2500 (Illumina)</vt:lpstr>
      <vt:lpstr>PowerPoint Presentation</vt:lpstr>
      <vt:lpstr>Reversible Terminator Chemistry  </vt:lpstr>
      <vt:lpstr> </vt:lpstr>
      <vt:lpstr>Sequential Base Calling</vt:lpstr>
      <vt:lpstr>Illumina sequencing – fragment strategy</vt:lpstr>
      <vt:lpstr>PowerPoint Presentation</vt:lpstr>
      <vt:lpstr>Key considerations</vt:lpstr>
      <vt:lpstr>Key considerations</vt:lpstr>
      <vt:lpstr>HiSeq 4000</vt:lpstr>
      <vt:lpstr>Illumina sequencing – great for read #, not great for read length</vt:lpstr>
      <vt:lpstr>PowerPoint Presentation</vt:lpstr>
      <vt:lpstr>PowerPoint Presentation</vt:lpstr>
      <vt:lpstr>Outline</vt:lpstr>
      <vt:lpstr>Generating RNA-seq libraries</vt:lpstr>
      <vt:lpstr>PowerPoint Presentation</vt:lpstr>
      <vt:lpstr>Generating RNA-seq libraries</vt:lpstr>
      <vt:lpstr>PowerPoint Presentation</vt:lpstr>
      <vt:lpstr>Considering RNA-seq quality</vt:lpstr>
      <vt:lpstr>PowerPoint Presentation</vt:lpstr>
      <vt:lpstr>PowerPoint Presentation</vt:lpstr>
      <vt:lpstr>PowerPoint Presentation</vt:lpstr>
      <vt:lpstr>Quantification of alternative splicing</vt:lpstr>
      <vt:lpstr>Quantification of alternative splicing</vt:lpstr>
      <vt:lpstr>Outline</vt:lpstr>
      <vt:lpstr>Each step of RNA processing is highly regulated</vt:lpstr>
      <vt:lpstr>Identifying RNA binding protein binding sites</vt:lpstr>
      <vt:lpstr>PowerPoint Presentation</vt:lpstr>
      <vt:lpstr>CLIP-seq reveals RBP-specific binding profiles</vt:lpstr>
      <vt:lpstr>CLIP-seq enables building splicing regulatory maps</vt:lpstr>
      <vt:lpstr>RNA-centric views from large-scale CLIP</vt:lpstr>
      <vt:lpstr>PowerPoint Presentation</vt:lpstr>
      <vt:lpstr>Ribosome profiling</vt:lpstr>
      <vt:lpstr>Ribosome profiling (Ribo-seq)</vt:lpstr>
      <vt:lpstr>Localized translation profiling</vt:lpstr>
      <vt:lpstr>RNA modification profiling: Pseudouridine</vt:lpstr>
      <vt:lpstr>RNA modification profiling: M6A methylation</vt:lpstr>
      <vt:lpstr>RNA structure profiling</vt:lpstr>
      <vt:lpstr>PowerPoint Presentation</vt:lpstr>
      <vt:lpstr>Outline</vt:lpstr>
      <vt:lpstr>General resources for getting LOTS of sequencing data</vt:lpstr>
      <vt:lpstr>Gene expression &amp; splicing resources</vt:lpstr>
      <vt:lpstr>Gene expression &amp; splicing resources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Van Nostrand</dc:creator>
  <cp:lastModifiedBy>Gene Yeo</cp:lastModifiedBy>
  <cp:revision>52</cp:revision>
  <dcterms:created xsi:type="dcterms:W3CDTF">2015-10-31T19:40:48Z</dcterms:created>
  <dcterms:modified xsi:type="dcterms:W3CDTF">2016-01-26T20:46:04Z</dcterms:modified>
</cp:coreProperties>
</file>